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4" r:id="rId2"/>
    <p:sldId id="257" r:id="rId3"/>
    <p:sldId id="258" r:id="rId4"/>
    <p:sldId id="259" r:id="rId5"/>
    <p:sldId id="260" r:id="rId6"/>
    <p:sldId id="261" r:id="rId7"/>
    <p:sldId id="264" r:id="rId8"/>
    <p:sldId id="265" r:id="rId9"/>
    <p:sldId id="266" r:id="rId10"/>
    <p:sldId id="267" r:id="rId11"/>
    <p:sldId id="268" r:id="rId12"/>
    <p:sldId id="27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t>12/13/2023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12/13/2023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545188"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639616" y="2454375"/>
            <a:ext cx="7465799" cy="1610697"/>
          </a:xfrm>
          <a:prstGeom prst="rect">
            <a:avLst/>
          </a:prstGeom>
        </p:spPr>
        <p:txBody>
          <a:bodyPr wrap="square">
            <a:spAutoFit/>
          </a:bodyPr>
          <a:lstStyle/>
          <a:p>
            <a:pPr marL="900113" indent="1182688">
              <a:spcBef>
                <a:spcPts val="370"/>
              </a:spcBef>
            </a:pPr>
            <a:r>
              <a:rPr lang="en-US" sz="3200" b="1" dirty="0" smtClean="0">
                <a:latin typeface="Times New Roman" panose="02020603050405020304" pitchFamily="18" charset="0"/>
                <a:cs typeface="Times New Roman" panose="02020603050405020304" pitchFamily="18" charset="0"/>
              </a:rPr>
              <a:t>12</a:t>
            </a:r>
            <a:r>
              <a:rPr lang="ru-RU" sz="3200" b="1" dirty="0" smtClean="0">
                <a:latin typeface="Times New Roman" panose="02020603050405020304" pitchFamily="18" charset="0"/>
                <a:cs typeface="Times New Roman" panose="02020603050405020304" pitchFamily="18" charset="0"/>
              </a:rPr>
              <a:t>-</a:t>
            </a:r>
            <a:r>
              <a:rPr lang="en-US" sz="3200" b="1" dirty="0" err="1">
                <a:latin typeface="Times New Roman" panose="02020603050405020304" pitchFamily="18" charset="0"/>
                <a:cs typeface="Times New Roman" panose="02020603050405020304" pitchFamily="18" charset="0"/>
              </a:rPr>
              <a:t>mavzu</a:t>
            </a:r>
            <a:r>
              <a:rPr lang="ru-RU" sz="3200" b="1" dirty="0" smtClean="0">
                <a:latin typeface="Times New Roman" panose="02020603050405020304" pitchFamily="18" charset="0"/>
                <a:cs typeface="Times New Roman" panose="02020603050405020304" pitchFamily="18" charset="0"/>
              </a:rPr>
              <a:t>:</a:t>
            </a:r>
            <a:endParaRPr lang="en-US" sz="3200" b="1" dirty="0" smtClean="0">
              <a:latin typeface="Times New Roman" panose="02020603050405020304" pitchFamily="18" charset="0"/>
              <a:cs typeface="Times New Roman" panose="02020603050405020304" pitchFamily="18" charset="0"/>
            </a:endParaRPr>
          </a:p>
          <a:p>
            <a:pPr marL="900113" indent="1182688">
              <a:spcBef>
                <a:spcPts val="370"/>
              </a:spcBef>
            </a:pPr>
            <a:r>
              <a:rPr lang="ru-RU" sz="2800" b="1" dirty="0" smtClean="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MOLI</a:t>
            </a:r>
            <a:r>
              <a:rPr lang="uz-Cyrl-UZ" sz="2800" b="1" dirty="0">
                <a:latin typeface="Times New Roman" panose="02020603050405020304" pitchFamily="18" charset="0"/>
                <a:cs typeface="Times New Roman" panose="02020603050405020304" pitchFamily="18" charset="0"/>
              </a:rPr>
              <a:t>YA</a:t>
            </a:r>
            <a:r>
              <a:rPr lang="ru-RU" sz="2800" b="1" dirty="0" smtClean="0">
                <a:latin typeface="Times New Roman" panose="02020603050405020304" pitchFamily="18" charset="0"/>
                <a:cs typeface="Times New Roman" panose="02020603050405020304" pitchFamily="18" charset="0"/>
              </a:rPr>
              <a:t>VIY</a:t>
            </a:r>
            <a:r>
              <a:rPr lang="en-US" sz="2800" b="1" dirty="0" smtClean="0">
                <a:latin typeface="Times New Roman" panose="02020603050405020304" pitchFamily="18" charset="0"/>
                <a:cs typeface="Times New Roman" panose="02020603050405020304" pitchFamily="18" charset="0"/>
              </a:rPr>
              <a:t> T</a:t>
            </a:r>
            <a:r>
              <a:rPr lang="ru-RU" sz="2800" b="1" dirty="0" smtClean="0">
                <a:latin typeface="Times New Roman" panose="02020603050405020304" pitchFamily="18" charset="0"/>
                <a:cs typeface="Times New Roman" panose="02020603050405020304" pitchFamily="18" charset="0"/>
              </a:rPr>
              <a:t>AHLIL</a:t>
            </a:r>
            <a:endParaRPr lang="ru-RU" sz="2800" b="1" i="1" dirty="0"/>
          </a:p>
          <a:p>
            <a:pPr marL="900113" indent="1182688" algn="ctr">
              <a:spcBef>
                <a:spcPts val="370"/>
              </a:spcBef>
            </a:pPr>
            <a:endParaRPr lang="ru-RU" sz="3200" b="1" i="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625111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lvl="1" algn="ctr" defTabSz="457200" rtl="0">
              <a:spcBef>
                <a:spcPct val="0"/>
              </a:spcBef>
            </a:pPr>
            <a:r>
              <a:rPr lang="en-US" sz="2400" b="1" dirty="0"/>
              <a:t>REJA</a:t>
            </a:r>
            <a:r>
              <a:rPr lang="uz-Cyrl-UZ" sz="2400" b="1" dirty="0"/>
              <a:t/>
            </a:r>
            <a:br>
              <a:rPr lang="uz-Cyrl-UZ" sz="2400" b="1" dirty="0"/>
            </a:br>
            <a:endParaRPr lang="ru-RU" sz="2400" dirty="0"/>
          </a:p>
        </p:txBody>
      </p:sp>
      <p:sp>
        <p:nvSpPr>
          <p:cNvPr id="3" name="Объект 2"/>
          <p:cNvSpPr>
            <a:spLocks noGrp="1"/>
          </p:cNvSpPr>
          <p:nvPr>
            <p:ph idx="1"/>
          </p:nvPr>
        </p:nvSpPr>
        <p:spPr/>
        <p:txBody>
          <a:bodyPr/>
          <a:lstStyle/>
          <a:p>
            <a:r>
              <a:rPr lang="uz-Cyrl-UZ" sz="2400" b="1" dirty="0" smtClean="0"/>
              <a:t>1</a:t>
            </a:r>
            <a:r>
              <a:rPr lang="uz-Cyrl-UZ" sz="2400" b="1" dirty="0"/>
              <a:t>.</a:t>
            </a:r>
            <a:r>
              <a:rPr lang="en-US" sz="2400" b="1" dirty="0"/>
              <a:t> </a:t>
            </a:r>
            <a:r>
              <a:rPr lang="ru-RU" sz="2400" b="1" dirty="0" err="1">
                <a:solidFill>
                  <a:srgbClr val="FF0000"/>
                </a:solidFill>
                <a:latin typeface="Times New Roman" panose="02020603050405020304" pitchFamily="18" charset="0"/>
                <a:cs typeface="Times New Roman" panose="02020603050405020304" pitchFamily="18" charset="0"/>
              </a:rPr>
              <a:t>Moliyaviy</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tahlilning</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mohiyati</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va</a:t>
            </a:r>
            <a:r>
              <a:rPr lang="ru-RU" sz="2400" b="1" dirty="0">
                <a:solidFill>
                  <a:srgbClr val="FF0000"/>
                </a:solidFill>
                <a:latin typeface="Times New Roman" panose="02020603050405020304" pitchFamily="18" charset="0"/>
                <a:cs typeface="Times New Roman" panose="02020603050405020304" pitchFamily="18" charset="0"/>
              </a:rPr>
              <a:t> </a:t>
            </a:r>
            <a:r>
              <a:rPr lang="ru-RU" sz="2400" b="1" dirty="0" err="1">
                <a:solidFill>
                  <a:srgbClr val="FF0000"/>
                </a:solidFill>
                <a:latin typeface="Times New Roman" panose="02020603050405020304" pitchFamily="18" charset="0"/>
                <a:cs typeface="Times New Roman" panose="02020603050405020304" pitchFamily="18" charset="0"/>
              </a:rPr>
              <a:t>turlari</a:t>
            </a:r>
            <a:endParaRPr lang="ru-RU" sz="2400" b="1" dirty="0" smtClean="0">
              <a:solidFill>
                <a:srgbClr val="FF0000"/>
              </a:solidFill>
              <a:latin typeface="Times New Roman" panose="02020603050405020304" pitchFamily="18" charset="0"/>
              <a:cs typeface="Times New Roman" panose="02020603050405020304" pitchFamily="18" charset="0"/>
            </a:endParaRPr>
          </a:p>
          <a:p>
            <a:r>
              <a:rPr lang="uz-Cyrl-UZ" sz="2400" b="1" dirty="0" smtClean="0">
                <a:solidFill>
                  <a:srgbClr val="00B050"/>
                </a:solidFill>
                <a:latin typeface="Times New Roman" panose="02020603050405020304" pitchFamily="18" charset="0"/>
                <a:cs typeface="Times New Roman" panose="02020603050405020304" pitchFamily="18" charset="0"/>
              </a:rPr>
              <a:t>2.</a:t>
            </a:r>
            <a:r>
              <a:rPr lang="en-US" sz="2400" b="1" dirty="0" smtClean="0">
                <a:solidFill>
                  <a:srgbClr val="00B050"/>
                </a:solidFill>
                <a:latin typeface="Times New Roman" panose="02020603050405020304" pitchFamily="18" charset="0"/>
                <a:cs typeface="Times New Roman" panose="02020603050405020304" pitchFamily="18" charset="0"/>
              </a:rPr>
              <a:t> </a:t>
            </a:r>
            <a:r>
              <a:rPr lang="en-US" sz="2400" b="1" dirty="0" err="1" smtClean="0">
                <a:solidFill>
                  <a:srgbClr val="00B050"/>
                </a:solidFill>
                <a:latin typeface="Times New Roman" panose="02020603050405020304" pitchFamily="18" charset="0"/>
                <a:cs typeface="Times New Roman" panose="02020603050405020304" pitchFamily="18" charset="0"/>
              </a:rPr>
              <a:t>Moliyalashtirishga</a:t>
            </a:r>
            <a:r>
              <a:rPr lang="en-US" sz="2400" b="1" dirty="0" smtClean="0">
                <a:solidFill>
                  <a:srgbClr val="00B050"/>
                </a:solidFill>
                <a:latin typeface="Times New Roman" panose="02020603050405020304" pitchFamily="18" charset="0"/>
                <a:cs typeface="Times New Roman" panose="02020603050405020304" pitchFamily="18" charset="0"/>
              </a:rPr>
              <a:t> </a:t>
            </a:r>
            <a:r>
              <a:rPr lang="uz-Cyrl-UZ" sz="2400" b="1" dirty="0" smtClean="0">
                <a:solidFill>
                  <a:srgbClr val="00B050"/>
                </a:solidFill>
                <a:latin typeface="Times New Roman" panose="02020603050405020304" pitchFamily="18" charset="0"/>
                <a:cs typeface="Times New Roman" panose="02020603050405020304" pitchFamily="18" charset="0"/>
              </a:rPr>
              <a:t>e</a:t>
            </a:r>
            <a:r>
              <a:rPr lang="en-US" sz="2400" b="1" dirty="0" err="1" smtClean="0">
                <a:solidFill>
                  <a:srgbClr val="00B050"/>
                </a:solidFill>
                <a:latin typeface="Times New Roman" panose="02020603050405020304" pitchFamily="18" charset="0"/>
                <a:cs typeface="Times New Roman" panose="02020603050405020304" pitchFamily="18" charset="0"/>
              </a:rPr>
              <a:t>htiyoj</a:t>
            </a:r>
            <a:r>
              <a:rPr lang="en-US" sz="2400" b="1" dirty="0" smtClean="0">
                <a:solidFill>
                  <a:srgbClr val="00B050"/>
                </a:solidFill>
                <a:latin typeface="Times New Roman" panose="02020603050405020304" pitchFamily="18" charset="0"/>
                <a:cs typeface="Times New Roman" panose="02020603050405020304" pitchFamily="18" charset="0"/>
              </a:rPr>
              <a:t> </a:t>
            </a:r>
            <a:r>
              <a:rPr lang="en-US" sz="2400" b="1" dirty="0" err="1" smtClean="0">
                <a:solidFill>
                  <a:srgbClr val="00B050"/>
                </a:solidFill>
                <a:latin typeface="Times New Roman" panose="02020603050405020304" pitchFamily="18" charset="0"/>
                <a:cs typeface="Times New Roman" panose="02020603050405020304" pitchFamily="18" charset="0"/>
              </a:rPr>
              <a:t>tahlili</a:t>
            </a:r>
            <a:endParaRPr lang="en-US" sz="2400" b="1" dirty="0" smtClean="0">
              <a:solidFill>
                <a:srgbClr val="00B050"/>
              </a:solidFill>
              <a:latin typeface="Times New Roman" panose="02020603050405020304" pitchFamily="18" charset="0"/>
              <a:cs typeface="Times New Roman" panose="02020603050405020304" pitchFamily="18" charset="0"/>
            </a:endParaRPr>
          </a:p>
          <a:p>
            <a:r>
              <a:rPr lang="uz-Cyrl-UZ" sz="2400" b="1" dirty="0" smtClean="0">
                <a:latin typeface="Times New Roman" panose="02020603050405020304" pitchFamily="18" charset="0"/>
                <a:cs typeface="Times New Roman" panose="02020603050405020304" pitchFamily="18" charset="0"/>
              </a:rPr>
              <a:t>3</a:t>
            </a:r>
            <a:r>
              <a:rPr lang="uz-Cyrl-UZ" sz="2400" b="1"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Loyihaning</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moliyaviy</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samaradorligini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foyda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balansi</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err="1">
                <a:solidFill>
                  <a:srgbClr val="002060"/>
                </a:solidFill>
                <a:latin typeface="Times New Roman" panose="02020603050405020304" pitchFamily="18" charset="0"/>
                <a:cs typeface="Times New Roman" panose="02020603050405020304" pitchFamily="18" charset="0"/>
              </a:rPr>
              <a:t>Yordamida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aniqlashning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oddiy</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usuli</a:t>
            </a:r>
            <a:endParaRPr lang="ru-RU" sz="2400" dirty="0">
              <a:solidFill>
                <a:srgbClr val="002060"/>
              </a:solidFill>
              <a:latin typeface="Times New Roman" panose="02020603050405020304" pitchFamily="18" charset="0"/>
              <a:cs typeface="Times New Roman" panose="02020603050405020304" pitchFamily="18" charset="0"/>
            </a:endParaRPr>
          </a:p>
          <a:p>
            <a:endParaRPr lang="uz-Cyrl-UZ" sz="2400" b="1" dirty="0" smtClean="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6836" y="609599"/>
            <a:ext cx="3916907" cy="1550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Jamoa kelishuv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177" y="4954137"/>
            <a:ext cx="4694829" cy="1460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77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r>
              <a:rPr lang="en-US" dirty="0" err="1" smtClean="0"/>
              <a:t>Asosiy</a:t>
            </a:r>
            <a:r>
              <a:rPr lang="en-US" dirty="0" smtClean="0"/>
              <a:t> </a:t>
            </a:r>
            <a:r>
              <a:rPr lang="en-US" dirty="0" err="1" smtClean="0"/>
              <a:t>adabiyotlar</a:t>
            </a:r>
            <a:endParaRPr lang="ru-RU" dirty="0"/>
          </a:p>
        </p:txBody>
      </p:sp>
      <p:sp>
        <p:nvSpPr>
          <p:cNvPr id="3" name="Объект 2"/>
          <p:cNvSpPr>
            <a:spLocks noGrp="1"/>
          </p:cNvSpPr>
          <p:nvPr>
            <p:ph idx="1"/>
          </p:nvPr>
        </p:nvSpPr>
        <p:spPr/>
        <p:txBody>
          <a:bodyPr/>
          <a:lstStyle/>
          <a:p>
            <a:r>
              <a:rPr lang="uz-Cyrl-UZ" dirty="0"/>
              <a:t>A.E.Ishmuxamedov, M.S.Qosimov, Z.A.Djumaev, G.Ya.Muxamedjanova. Loyiha tahlili. </a:t>
            </a:r>
            <a:r>
              <a:rPr lang="en-US" dirty="0"/>
              <a:t>T: TDIU. 20</a:t>
            </a:r>
            <a:r>
              <a:rPr lang="uz-Cyrl-UZ" dirty="0"/>
              <a:t>17</a:t>
            </a:r>
            <a:r>
              <a:rPr lang="en-US" dirty="0"/>
              <a:t>.-157-171 b.</a:t>
            </a:r>
            <a:endParaRPr lang="ru-RU" dirty="0"/>
          </a:p>
          <a:p>
            <a:r>
              <a:rPr lang="uz-Cyrl-UZ" dirty="0"/>
              <a:t>2</a:t>
            </a:r>
            <a:r>
              <a:rPr lang="en-US" dirty="0"/>
              <a:t>. </a:t>
            </a:r>
            <a:r>
              <a:rPr lang="en-US" dirty="0" err="1"/>
              <a:t>Staroverova</a:t>
            </a:r>
            <a:r>
              <a:rPr lang="en-US" dirty="0"/>
              <a:t> G.S. </a:t>
            </a:r>
            <a:r>
              <a:rPr lang="en-US" dirty="0" err="1"/>
              <a:t>Ekonomicheskaya</a:t>
            </a:r>
            <a:r>
              <a:rPr lang="en-US" dirty="0"/>
              <a:t> </a:t>
            </a:r>
            <a:r>
              <a:rPr lang="en-US" dirty="0" err="1"/>
              <a:t>otsenka</a:t>
            </a:r>
            <a:r>
              <a:rPr lang="en-US" dirty="0"/>
              <a:t> </a:t>
            </a:r>
            <a:r>
              <a:rPr lang="en-US" dirty="0" err="1"/>
              <a:t>investitsiy</a:t>
            </a:r>
            <a:r>
              <a:rPr lang="en-US" dirty="0"/>
              <a:t>. </a:t>
            </a:r>
            <a:r>
              <a:rPr lang="en-US" dirty="0" err="1"/>
              <a:t>Uchebnoe</a:t>
            </a:r>
            <a:r>
              <a:rPr lang="en-US" dirty="0"/>
              <a:t> </a:t>
            </a:r>
            <a:r>
              <a:rPr lang="en-US" dirty="0" err="1"/>
              <a:t>posobie</a:t>
            </a:r>
            <a:r>
              <a:rPr lang="en-US" dirty="0"/>
              <a:t>.- </a:t>
            </a:r>
            <a:r>
              <a:rPr lang="en-US" dirty="0" err="1"/>
              <a:t>G.S.Staroverova</a:t>
            </a:r>
            <a:r>
              <a:rPr lang="en-US" dirty="0"/>
              <a:t>, A.Yu.Medvedev.3-e </a:t>
            </a:r>
            <a:r>
              <a:rPr lang="en-US" dirty="0" err="1"/>
              <a:t>izd</a:t>
            </a:r>
            <a:r>
              <a:rPr lang="en-US" dirty="0"/>
              <a:t>, -M: KNORUS, 201</a:t>
            </a:r>
            <a:r>
              <a:rPr lang="uz-Cyrl-UZ" dirty="0"/>
              <a:t>8</a:t>
            </a:r>
            <a:r>
              <a:rPr lang="en-US" dirty="0"/>
              <a:t>. -215-250s.</a:t>
            </a:r>
            <a:endParaRPr lang="ru-RU" dirty="0"/>
          </a:p>
          <a:p>
            <a:r>
              <a:rPr lang="uz-Cyrl-UZ" dirty="0"/>
              <a:t>3</a:t>
            </a:r>
            <a:r>
              <a:rPr lang="en-US" dirty="0"/>
              <a:t>. </a:t>
            </a:r>
            <a:r>
              <a:rPr lang="en-US" dirty="0" err="1"/>
              <a:t>Baldin</a:t>
            </a:r>
            <a:r>
              <a:rPr lang="en-US" dirty="0"/>
              <a:t> K.V. </a:t>
            </a:r>
            <a:r>
              <a:rPr lang="en-US" dirty="0" err="1"/>
              <a:t>Investitsii</a:t>
            </a:r>
            <a:r>
              <a:rPr lang="en-US" dirty="0"/>
              <a:t> </a:t>
            </a:r>
            <a:r>
              <a:rPr lang="en-US" dirty="0" err="1"/>
              <a:t>i</a:t>
            </a:r>
            <a:r>
              <a:rPr lang="en-US" dirty="0"/>
              <a:t> </a:t>
            </a:r>
            <a:r>
              <a:rPr lang="en-US" dirty="0" err="1"/>
              <a:t>innovatsii</a:t>
            </a:r>
            <a:r>
              <a:rPr lang="en-US" dirty="0"/>
              <a:t>. </a:t>
            </a:r>
            <a:r>
              <a:rPr lang="en-US" dirty="0" err="1"/>
              <a:t>Uchebnoe</a:t>
            </a:r>
            <a:r>
              <a:rPr lang="en-US" dirty="0"/>
              <a:t> </a:t>
            </a:r>
            <a:r>
              <a:rPr lang="en-US" dirty="0" err="1"/>
              <a:t>posobie</a:t>
            </a:r>
            <a:r>
              <a:rPr lang="en-US" dirty="0"/>
              <a:t>. g’ K.V. </a:t>
            </a:r>
            <a:r>
              <a:rPr lang="en-US" dirty="0" err="1"/>
              <a:t>Baldin</a:t>
            </a:r>
            <a:r>
              <a:rPr lang="en-US" dirty="0"/>
              <a:t>, </a:t>
            </a:r>
            <a:r>
              <a:rPr lang="en-US" dirty="0" err="1"/>
              <a:t>I.I.Perederyaev</a:t>
            </a:r>
            <a:r>
              <a:rPr lang="en-US" dirty="0"/>
              <a:t> </a:t>
            </a:r>
            <a:r>
              <a:rPr lang="en-US" dirty="0" err="1"/>
              <a:t>i</a:t>
            </a:r>
            <a:r>
              <a:rPr lang="en-US" dirty="0"/>
              <a:t> dr.-2- </a:t>
            </a:r>
            <a:r>
              <a:rPr lang="en-US" dirty="0" err="1"/>
              <a:t>izd</a:t>
            </a:r>
            <a:r>
              <a:rPr lang="en-US" dirty="0"/>
              <a:t>- M: </a:t>
            </a:r>
            <a:r>
              <a:rPr lang="en-US" dirty="0" err="1"/>
              <a:t>Izdatelskoe</a:t>
            </a:r>
            <a:r>
              <a:rPr lang="en-US" dirty="0"/>
              <a:t>–</a:t>
            </a:r>
            <a:r>
              <a:rPr lang="en-US" dirty="0" err="1"/>
              <a:t>torgovaya</a:t>
            </a:r>
            <a:r>
              <a:rPr lang="en-US" dirty="0"/>
              <a:t> </a:t>
            </a:r>
            <a:r>
              <a:rPr lang="en-US" dirty="0" err="1"/>
              <a:t>korporatsiya</a:t>
            </a:r>
            <a:r>
              <a:rPr lang="en-US" dirty="0"/>
              <a:t> «</a:t>
            </a:r>
            <a:r>
              <a:rPr lang="en-US" dirty="0" err="1"/>
              <a:t>Dashkov</a:t>
            </a:r>
            <a:r>
              <a:rPr lang="en-US" dirty="0"/>
              <a:t> </a:t>
            </a:r>
            <a:r>
              <a:rPr lang="en-US" dirty="0" err="1"/>
              <a:t>i</a:t>
            </a:r>
            <a:r>
              <a:rPr lang="en-US" dirty="0"/>
              <a:t> K», 201</a:t>
            </a:r>
            <a:r>
              <a:rPr lang="uz-Cyrl-UZ" dirty="0"/>
              <a:t>8</a:t>
            </a:r>
            <a:r>
              <a:rPr lang="en-US" dirty="0"/>
              <a:t>. – 199-238 s.</a:t>
            </a:r>
            <a:endParaRPr lang="ru-RU" dirty="0"/>
          </a:p>
          <a:p>
            <a:r>
              <a:rPr lang="uz-Cyrl-UZ" dirty="0"/>
              <a:t>4</a:t>
            </a:r>
            <a:r>
              <a:rPr lang="en-US" dirty="0"/>
              <a:t>. </a:t>
            </a:r>
            <a:r>
              <a:rPr lang="en-US" dirty="0" err="1"/>
              <a:t>Tyurina</a:t>
            </a:r>
            <a:r>
              <a:rPr lang="en-US" dirty="0"/>
              <a:t> A.V. </a:t>
            </a:r>
            <a:r>
              <a:rPr lang="en-US" dirty="0" err="1"/>
              <a:t>Investitsii</a:t>
            </a:r>
            <a:r>
              <a:rPr lang="en-US" dirty="0"/>
              <a:t>. </a:t>
            </a:r>
            <a:r>
              <a:rPr lang="en-US" dirty="0" err="1"/>
              <a:t>Praktikum</a:t>
            </a:r>
            <a:r>
              <a:rPr lang="en-US" dirty="0"/>
              <a:t>. </a:t>
            </a:r>
            <a:r>
              <a:rPr lang="en-US" dirty="0" err="1"/>
              <a:t>Uchebnoe</a:t>
            </a:r>
            <a:r>
              <a:rPr lang="en-US" dirty="0"/>
              <a:t> </a:t>
            </a:r>
            <a:r>
              <a:rPr lang="en-US" dirty="0" err="1"/>
              <a:t>posobie</a:t>
            </a:r>
            <a:r>
              <a:rPr lang="en-US" dirty="0"/>
              <a:t>. g’ A.V. </a:t>
            </a:r>
            <a:r>
              <a:rPr lang="en-US" dirty="0" err="1"/>
              <a:t>Tyurina</a:t>
            </a:r>
            <a:r>
              <a:rPr lang="uz-Cyrl-UZ" dirty="0"/>
              <a:t>. </a:t>
            </a:r>
            <a:r>
              <a:rPr lang="en-US" dirty="0"/>
              <a:t>-M: KNORUS.201</a:t>
            </a:r>
            <a:r>
              <a:rPr lang="uz-Cyrl-UZ" dirty="0"/>
              <a:t>8</a:t>
            </a:r>
            <a:r>
              <a:rPr lang="en-US" dirty="0"/>
              <a:t>.- </a:t>
            </a:r>
            <a:r>
              <a:rPr lang="ru-RU" dirty="0"/>
              <a:t>112-208 </a:t>
            </a:r>
            <a:r>
              <a:rPr lang="ru-RU" dirty="0" err="1"/>
              <a:t>str</a:t>
            </a:r>
            <a:r>
              <a:rPr lang="uz-Cyrl-UZ" dirty="0"/>
              <a:t>.</a:t>
            </a:r>
            <a:endParaRPr lang="ru-RU" dirty="0"/>
          </a:p>
          <a:p>
            <a:endParaRPr lang="ru-RU"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1" y="967286"/>
            <a:ext cx="2770496" cy="4382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5440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1550989"/>
          </a:xfrm>
        </p:spPr>
        <p:txBody>
          <a:bodyPr>
            <a:normAutofit fontScale="90000"/>
          </a:bodyPr>
          <a:lstStyle/>
          <a:p>
            <a:r>
              <a:rPr lang="en-US" b="1" dirty="0" smtClean="0"/>
              <a:t>1.Dars </a:t>
            </a:r>
            <a:r>
              <a:rPr lang="en-US" b="1" dirty="0" err="1" smtClean="0"/>
              <a:t>maqsadi</a:t>
            </a:r>
            <a:r>
              <a:rPr lang="en-US" b="1" dirty="0" smtClean="0"/>
              <a:t>,</a:t>
            </a:r>
            <a:br>
              <a:rPr lang="en-US" b="1" dirty="0" smtClean="0"/>
            </a:br>
            <a:r>
              <a:rPr lang="en-US" b="1" dirty="0" smtClean="0"/>
              <a:t>        2.Bajariladigan </a:t>
            </a:r>
            <a:r>
              <a:rPr lang="en-US" b="1" dirty="0" err="1" smtClean="0"/>
              <a:t>vazifa</a:t>
            </a:r>
            <a:r>
              <a:rPr lang="en-US" b="1" dirty="0" smtClean="0"/>
              <a:t>,</a:t>
            </a:r>
            <a:br>
              <a:rPr lang="en-US" b="1" dirty="0" smtClean="0"/>
            </a:br>
            <a:r>
              <a:rPr lang="en-US" b="1" dirty="0" smtClean="0"/>
              <a:t>                 3.Kutilayotgan </a:t>
            </a:r>
            <a:r>
              <a:rPr lang="en-US" b="1" dirty="0" err="1" smtClean="0"/>
              <a:t>natija</a:t>
            </a:r>
            <a:r>
              <a:rPr lang="en-US" b="1" dirty="0" smtClean="0"/>
              <a:t/>
            </a:r>
            <a:br>
              <a:rPr lang="en-US" b="1" dirty="0" smtClean="0"/>
            </a:br>
            <a:endParaRPr lang="ru-RU" b="1" dirty="0"/>
          </a:p>
        </p:txBody>
      </p:sp>
      <p:sp>
        <p:nvSpPr>
          <p:cNvPr id="3" name="Объект 2"/>
          <p:cNvSpPr>
            <a:spLocks noGrp="1"/>
          </p:cNvSpPr>
          <p:nvPr>
            <p:ph idx="1"/>
          </p:nvPr>
        </p:nvSpPr>
        <p:spPr/>
        <p:txBody>
          <a:bodyPr/>
          <a:lstStyle/>
          <a:p>
            <a:r>
              <a:rPr lang="en-US" sz="2400" b="1" dirty="0"/>
              <a:t>1.Dars </a:t>
            </a:r>
            <a:r>
              <a:rPr lang="en-US" sz="2400" b="1" dirty="0" err="1" smtClean="0"/>
              <a:t>maqsadi</a:t>
            </a:r>
            <a:r>
              <a:rPr lang="en-US" sz="2400" b="1" dirty="0" smtClean="0"/>
              <a:t> </a:t>
            </a:r>
            <a:r>
              <a:rPr lang="en-US" sz="2400" b="1" dirty="0" smtClean="0"/>
              <a:t>-</a:t>
            </a:r>
            <a:r>
              <a:rPr lang="en-US" dirty="0"/>
              <a:t> </a:t>
            </a:r>
            <a:r>
              <a:rPr lang="en-US" sz="2000" b="1" dirty="0" smtClean="0">
                <a:solidFill>
                  <a:srgbClr val="00B050"/>
                </a:solidFill>
                <a:latin typeface="Times New Roman" panose="02020603050405020304" pitchFamily="18" charset="0"/>
                <a:cs typeface="Times New Roman" panose="02020603050405020304" pitchFamily="18" charset="0"/>
              </a:rPr>
              <a:t>LOYIHALARNING MOLIYAVIY TAHLILI NIMA MAQSADDA O’TKAZILISH </a:t>
            </a:r>
            <a:r>
              <a:rPr lang="en-US" sz="2000" b="1" dirty="0" smtClean="0">
                <a:solidFill>
                  <a:srgbClr val="00B050"/>
                </a:solidFill>
                <a:latin typeface="Times New Roman" panose="02020603050405020304" pitchFamily="18" charset="0"/>
                <a:cs typeface="Times New Roman" panose="02020603050405020304" pitchFamily="18" charset="0"/>
              </a:rPr>
              <a:t>MAZMUNINI </a:t>
            </a:r>
            <a:r>
              <a:rPr lang="ru-RU" sz="2000" b="1" dirty="0" smtClean="0">
                <a:solidFill>
                  <a:srgbClr val="00B050"/>
                </a:solidFill>
                <a:latin typeface="Times New Roman" panose="02020603050405020304" pitchFamily="18" charset="0"/>
                <a:cs typeface="Times New Roman" panose="02020603050405020304" pitchFamily="18" charset="0"/>
              </a:rPr>
              <a:t> </a:t>
            </a:r>
            <a:r>
              <a:rPr lang="en-US" sz="2000" b="1" dirty="0" smtClean="0">
                <a:solidFill>
                  <a:srgbClr val="00B050"/>
                </a:solidFill>
                <a:latin typeface="Times New Roman" panose="02020603050405020304" pitchFamily="18" charset="0"/>
                <a:cs typeface="Times New Roman" panose="02020603050405020304" pitchFamily="18" charset="0"/>
              </a:rPr>
              <a:t>ANGLAB YETISH</a:t>
            </a:r>
          </a:p>
          <a:p>
            <a:r>
              <a:rPr lang="en-US" sz="2400" b="1" dirty="0" smtClean="0"/>
              <a:t> </a:t>
            </a:r>
            <a:r>
              <a:rPr lang="en-US" sz="2400" b="1" dirty="0" smtClean="0"/>
              <a:t>2.Bajariladigan </a:t>
            </a:r>
            <a:r>
              <a:rPr lang="en-US" sz="2400" b="1" dirty="0" err="1" smtClean="0"/>
              <a:t>vazifa</a:t>
            </a:r>
            <a:r>
              <a:rPr lang="en-US" sz="2400" b="1" dirty="0" smtClean="0"/>
              <a:t>- </a:t>
            </a:r>
            <a:r>
              <a:rPr lang="en-US" sz="2000" b="1" dirty="0" smtClean="0">
                <a:solidFill>
                  <a:srgbClr val="00B050"/>
                </a:solidFill>
                <a:latin typeface="Times New Roman" panose="02020603050405020304" pitchFamily="18" charset="0"/>
                <a:cs typeface="Times New Roman" panose="02020603050405020304" pitchFamily="18" charset="0"/>
              </a:rPr>
              <a:t>LOYIHA TAHLILI TURLARI BO’YICHA QO’LLANILADIGAN MEZON</a:t>
            </a:r>
            <a:r>
              <a:rPr lang="en-US" sz="2000" b="1" dirty="0" smtClean="0">
                <a:solidFill>
                  <a:srgbClr val="00B050"/>
                </a:solidFill>
                <a:latin typeface="Times New Roman" panose="02020603050405020304" pitchFamily="18" charset="0"/>
                <a:cs typeface="Times New Roman" panose="02020603050405020304" pitchFamily="18" charset="0"/>
              </a:rPr>
              <a:t>LAR BILAN TANISHIB CHIQISH</a:t>
            </a:r>
          </a:p>
          <a:p>
            <a:r>
              <a:rPr lang="en-US" sz="2400" b="1" dirty="0" smtClean="0"/>
              <a:t>3.Kutilayotgan </a:t>
            </a:r>
            <a:r>
              <a:rPr lang="en-US" sz="2400" b="1" dirty="0" err="1" smtClean="0"/>
              <a:t>natija</a:t>
            </a:r>
            <a:r>
              <a:rPr lang="en-US" sz="2400" b="1" dirty="0" smtClean="0"/>
              <a:t>-</a:t>
            </a:r>
            <a:r>
              <a:rPr lang="en-US" sz="2400" b="1" dirty="0"/>
              <a:t> </a:t>
            </a:r>
            <a:r>
              <a:rPr lang="en-US" sz="2000" b="1" dirty="0" smtClean="0">
                <a:solidFill>
                  <a:srgbClr val="00B050"/>
                </a:solidFill>
                <a:latin typeface="Times New Roman" panose="02020603050405020304" pitchFamily="18" charset="0"/>
                <a:cs typeface="Times New Roman" panose="02020603050405020304" pitchFamily="18" charset="0"/>
              </a:rPr>
              <a:t>MOLIYAVIY TAHLILDA QO’LLANILADIGAN QAYSI KO</a:t>
            </a:r>
            <a:r>
              <a:rPr lang="uz-Cyrl-UZ" sz="2000" b="1" dirty="0" smtClean="0">
                <a:solidFill>
                  <a:srgbClr val="00B050"/>
                </a:solidFill>
                <a:latin typeface="Times New Roman" panose="02020603050405020304" pitchFamily="18" charset="0"/>
                <a:cs typeface="Times New Roman" panose="02020603050405020304" pitchFamily="18" charset="0"/>
              </a:rPr>
              <a:t>E</a:t>
            </a:r>
            <a:r>
              <a:rPr lang="en-US" sz="2000" b="1" dirty="0" smtClean="0">
                <a:solidFill>
                  <a:srgbClr val="00B050"/>
                </a:solidFill>
                <a:latin typeface="Times New Roman" panose="02020603050405020304" pitchFamily="18" charset="0"/>
                <a:cs typeface="Times New Roman" panose="02020603050405020304" pitchFamily="18" charset="0"/>
              </a:rPr>
              <a:t>FFITSIENTLARNI </a:t>
            </a:r>
            <a:r>
              <a:rPr lang="en-US" sz="2000" b="1" dirty="0" smtClean="0">
                <a:solidFill>
                  <a:srgbClr val="00B050"/>
                </a:solidFill>
                <a:latin typeface="Times New Roman" panose="02020603050405020304" pitchFamily="18" charset="0"/>
                <a:cs typeface="Times New Roman" panose="02020603050405020304" pitchFamily="18" charset="0"/>
              </a:rPr>
              <a:t>BILISH</a:t>
            </a:r>
            <a:endParaRPr lang="en-US" sz="2000" b="1" dirty="0" smtClean="0">
              <a:solidFill>
                <a:srgbClr val="00B050"/>
              </a:solidFill>
              <a:latin typeface="Times New Roman" panose="02020603050405020304" pitchFamily="18" charset="0"/>
              <a:cs typeface="Times New Roman" panose="02020603050405020304" pitchFamily="18" charset="0"/>
            </a:endParaRPr>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74002" y="870424"/>
            <a:ext cx="2629120" cy="460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591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err="1">
                <a:solidFill>
                  <a:srgbClr val="FF0000"/>
                </a:solidFill>
                <a:latin typeface="Times New Roman" panose="02020603050405020304" pitchFamily="18" charset="0"/>
                <a:cs typeface="Times New Roman" panose="02020603050405020304" pitchFamily="18" charset="0"/>
              </a:rPr>
              <a:t>Moliyaviy</a:t>
            </a:r>
            <a:r>
              <a:rPr lang="ru-RU" b="1" dirty="0">
                <a:solidFill>
                  <a:srgbClr val="FF0000"/>
                </a:solidFill>
                <a:latin typeface="Times New Roman" panose="02020603050405020304" pitchFamily="18" charset="0"/>
                <a:cs typeface="Times New Roman" panose="02020603050405020304" pitchFamily="18" charset="0"/>
              </a:rPr>
              <a:t> </a:t>
            </a:r>
            <a:r>
              <a:rPr lang="ru-RU" b="1" dirty="0" err="1">
                <a:solidFill>
                  <a:srgbClr val="FF0000"/>
                </a:solidFill>
                <a:latin typeface="Times New Roman" panose="02020603050405020304" pitchFamily="18" charset="0"/>
                <a:cs typeface="Times New Roman" panose="02020603050405020304" pitchFamily="18" charset="0"/>
              </a:rPr>
              <a:t>tahlilning</a:t>
            </a:r>
            <a:r>
              <a:rPr lang="ru-RU" b="1" dirty="0">
                <a:solidFill>
                  <a:srgbClr val="FF0000"/>
                </a:solidFill>
                <a:latin typeface="Times New Roman" panose="02020603050405020304" pitchFamily="18" charset="0"/>
                <a:cs typeface="Times New Roman" panose="02020603050405020304" pitchFamily="18" charset="0"/>
              </a:rPr>
              <a:t> </a:t>
            </a:r>
            <a:r>
              <a:rPr lang="ru-RU" b="1" dirty="0" err="1">
                <a:solidFill>
                  <a:srgbClr val="FF0000"/>
                </a:solidFill>
                <a:latin typeface="Times New Roman" panose="02020603050405020304" pitchFamily="18" charset="0"/>
                <a:cs typeface="Times New Roman" panose="02020603050405020304" pitchFamily="18" charset="0"/>
              </a:rPr>
              <a:t>mohiyati</a:t>
            </a:r>
            <a:r>
              <a:rPr lang="ru-RU" b="1" dirty="0">
                <a:solidFill>
                  <a:srgbClr val="FF0000"/>
                </a:solidFill>
                <a:latin typeface="Times New Roman" panose="02020603050405020304" pitchFamily="18" charset="0"/>
                <a:cs typeface="Times New Roman" panose="02020603050405020304" pitchFamily="18" charset="0"/>
              </a:rPr>
              <a:t> </a:t>
            </a:r>
            <a:r>
              <a:rPr lang="ru-RU" b="1" dirty="0" err="1">
                <a:solidFill>
                  <a:srgbClr val="FF0000"/>
                </a:solidFill>
                <a:latin typeface="Times New Roman" panose="02020603050405020304" pitchFamily="18" charset="0"/>
                <a:cs typeface="Times New Roman" panose="02020603050405020304" pitchFamily="18" charset="0"/>
              </a:rPr>
              <a:t>va</a:t>
            </a:r>
            <a:r>
              <a:rPr lang="ru-RU" b="1" dirty="0">
                <a:solidFill>
                  <a:srgbClr val="FF0000"/>
                </a:solidFill>
                <a:latin typeface="Times New Roman" panose="02020603050405020304" pitchFamily="18" charset="0"/>
                <a:cs typeface="Times New Roman" panose="02020603050405020304" pitchFamily="18" charset="0"/>
              </a:rPr>
              <a:t> </a:t>
            </a:r>
            <a:r>
              <a:rPr lang="ru-RU" b="1" dirty="0" err="1">
                <a:solidFill>
                  <a:srgbClr val="FF0000"/>
                </a:solidFill>
                <a:latin typeface="Times New Roman" panose="02020603050405020304" pitchFamily="18" charset="0"/>
                <a:cs typeface="Times New Roman" panose="02020603050405020304" pitchFamily="18" charset="0"/>
              </a:rPr>
              <a:t>turlari</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3" y="1378424"/>
            <a:ext cx="8889747" cy="5213445"/>
          </a:xfrm>
        </p:spPr>
        <p:txBody>
          <a:bodyPr>
            <a:normAutofit lnSpcReduction="10000"/>
          </a:bodyPr>
          <a:lstStyle/>
          <a:p>
            <a:r>
              <a:rPr lang="uz-Cyrl-UZ" sz="2000" dirty="0">
                <a:solidFill>
                  <a:srgbClr val="00B050"/>
                </a:solidFill>
                <a:latin typeface="Times New Roman" panose="02020603050405020304" pitchFamily="18" charset="0"/>
                <a:cs typeface="Times New Roman" panose="02020603050405020304" pitchFamily="18" charset="0"/>
              </a:rPr>
              <a:t>Loyihani moliyaviy tahlil qilish bir necha ko’rinishga ega bo’lib, loyiha turiga qarab, ikki yoki undan ko’proq turdagi moliyaviy tahlil amalga oshirilishi mumkin.</a:t>
            </a:r>
            <a:endParaRPr lang="ru-RU" sz="2000" dirty="0">
              <a:solidFill>
                <a:srgbClr val="00B050"/>
              </a:solidFill>
              <a:latin typeface="Times New Roman" panose="02020603050405020304" pitchFamily="18" charset="0"/>
              <a:cs typeface="Times New Roman" panose="02020603050405020304" pitchFamily="18" charset="0"/>
            </a:endParaRPr>
          </a:p>
          <a:p>
            <a:r>
              <a:rPr lang="uz-Cyrl-UZ" sz="2000" dirty="0">
                <a:solidFill>
                  <a:srgbClr val="FF0000"/>
                </a:solidFill>
                <a:latin typeface="Times New Roman" panose="02020603050405020304" pitchFamily="18" charset="0"/>
                <a:cs typeface="Times New Roman" panose="02020603050405020304" pitchFamily="18" charset="0"/>
              </a:rPr>
              <a:t>Moliyaviy tahlil quyidagi turlarni o’z ichiga oladi:</a:t>
            </a:r>
            <a:endParaRPr lang="ru-RU" sz="2000" dirty="0">
              <a:solidFill>
                <a:srgbClr val="FF0000"/>
              </a:solidFill>
              <a:latin typeface="Times New Roman" panose="02020603050405020304" pitchFamily="18" charset="0"/>
              <a:cs typeface="Times New Roman" panose="02020603050405020304" pitchFamily="18" charset="0"/>
            </a:endParaRPr>
          </a:p>
          <a:p>
            <a:r>
              <a:rPr lang="uz-Cyrl-UZ" sz="2000" dirty="0">
                <a:solidFill>
                  <a:srgbClr val="FF0000"/>
                </a:solidFill>
                <a:latin typeface="Times New Roman" panose="02020603050405020304" pitchFamily="18" charset="0"/>
                <a:cs typeface="Times New Roman" panose="02020603050405020304" pitchFamily="18" charset="0"/>
              </a:rPr>
              <a:t>1. Moliyaviy rentabellilik tahlili.</a:t>
            </a:r>
            <a:endParaRPr lang="ru-RU" sz="2000" dirty="0">
              <a:solidFill>
                <a:srgbClr val="FF0000"/>
              </a:solidFill>
              <a:latin typeface="Times New Roman" panose="02020603050405020304" pitchFamily="18" charset="0"/>
              <a:cs typeface="Times New Roman" panose="02020603050405020304" pitchFamily="18" charset="0"/>
            </a:endParaRPr>
          </a:p>
          <a:p>
            <a:r>
              <a:rPr lang="uz-Cyrl-UZ" sz="2000" dirty="0">
                <a:solidFill>
                  <a:srgbClr val="FF0000"/>
                </a:solidFill>
                <a:latin typeface="Times New Roman" panose="02020603050405020304" pitchFamily="18" charset="0"/>
                <a:cs typeface="Times New Roman" panose="02020603050405020304" pitchFamily="18" charset="0"/>
              </a:rPr>
              <a:t>2. Moliyalashtirishga ehtiyoj tahlili.</a:t>
            </a:r>
            <a:endParaRPr lang="ru-RU" sz="2000" dirty="0">
              <a:solidFill>
                <a:srgbClr val="FF0000"/>
              </a:solidFill>
              <a:latin typeface="Times New Roman" panose="02020603050405020304" pitchFamily="18" charset="0"/>
              <a:cs typeface="Times New Roman" panose="02020603050405020304" pitchFamily="18" charset="0"/>
            </a:endParaRPr>
          </a:p>
          <a:p>
            <a:r>
              <a:rPr lang="uz-Cyrl-UZ" sz="2000" dirty="0">
                <a:solidFill>
                  <a:srgbClr val="FF0000"/>
                </a:solidFill>
                <a:latin typeface="Times New Roman" panose="02020603050405020304" pitchFamily="18" charset="0"/>
                <a:cs typeface="Times New Roman" panose="02020603050405020304" pitchFamily="18" charset="0"/>
              </a:rPr>
              <a:t>3.Loyihani ekspluatatsiya qiluvchi tashkilotning moliyaviy tahlili.</a:t>
            </a:r>
            <a:endParaRPr lang="ru-RU" sz="2000" dirty="0">
              <a:solidFill>
                <a:srgbClr val="FF0000"/>
              </a:solidFill>
              <a:latin typeface="Times New Roman" panose="02020603050405020304" pitchFamily="18" charset="0"/>
              <a:cs typeface="Times New Roman" panose="02020603050405020304" pitchFamily="18" charset="0"/>
            </a:endParaRPr>
          </a:p>
          <a:p>
            <a:r>
              <a:rPr lang="uz-Cyrl-UZ" sz="2000" dirty="0">
                <a:solidFill>
                  <a:srgbClr val="FF0000"/>
                </a:solidFill>
                <a:latin typeface="Times New Roman" panose="02020603050405020304" pitchFamily="18" charset="0"/>
                <a:cs typeface="Times New Roman" panose="02020603050405020304" pitchFamily="18" charset="0"/>
              </a:rPr>
              <a:t>4. Xarajatlarning qoplanishining tahlili.</a:t>
            </a:r>
            <a:endParaRPr lang="ru-RU" sz="2000" dirty="0">
              <a:solidFill>
                <a:srgbClr val="FF0000"/>
              </a:solidFill>
              <a:latin typeface="Times New Roman" panose="02020603050405020304" pitchFamily="18" charset="0"/>
              <a:cs typeface="Times New Roman" panose="02020603050405020304" pitchFamily="18" charset="0"/>
            </a:endParaRPr>
          </a:p>
          <a:p>
            <a:r>
              <a:rPr lang="en-US" sz="2000" dirty="0" err="1">
                <a:solidFill>
                  <a:srgbClr val="0070C0"/>
                </a:solidFill>
                <a:latin typeface="Times New Roman" panose="02020603050405020304" pitchFamily="18" charset="0"/>
                <a:cs typeface="Times New Roman" panose="02020603050405020304" pitchFamily="18" charset="0"/>
              </a:rPr>
              <a:t>Moliyaviy</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tahlilda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daromad</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va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xarajatlarni</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hisoblashda</a:t>
            </a:r>
            <a:r>
              <a:rPr lang="en-US" sz="2000" dirty="0">
                <a:solidFill>
                  <a:srgbClr val="0070C0"/>
                </a:solidFill>
                <a:latin typeface="Times New Roman" panose="02020603050405020304" pitchFamily="18" charset="0"/>
                <a:cs typeface="Times New Roman" panose="02020603050405020304" pitchFamily="18" charset="0"/>
              </a:rPr>
              <a:t>:</a:t>
            </a:r>
            <a:endParaRPr lang="ru-RU" sz="2000" dirty="0">
              <a:solidFill>
                <a:srgbClr val="0070C0"/>
              </a:solidFill>
              <a:latin typeface="Times New Roman" panose="02020603050405020304" pitchFamily="18" charset="0"/>
              <a:cs typeface="Times New Roman" panose="02020603050405020304" pitchFamily="18" charset="0"/>
            </a:endParaRPr>
          </a:p>
          <a:p>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faqat</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alohida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bozor</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baholari</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qo’llaniladi</a:t>
            </a:r>
            <a:r>
              <a:rPr lang="en-US" sz="2000" dirty="0">
                <a:solidFill>
                  <a:srgbClr val="0070C0"/>
                </a:solidFill>
                <a:latin typeface="Times New Roman" panose="02020603050405020304" pitchFamily="18" charset="0"/>
                <a:cs typeface="Times New Roman" panose="02020603050405020304" pitchFamily="18" charset="0"/>
              </a:rPr>
              <a:t>;</a:t>
            </a:r>
            <a:endParaRPr lang="ru-RU" sz="2000" dirty="0">
              <a:solidFill>
                <a:srgbClr val="0070C0"/>
              </a:solidFill>
              <a:latin typeface="Times New Roman" panose="02020603050405020304" pitchFamily="18" charset="0"/>
              <a:cs typeface="Times New Roman" panose="02020603050405020304" pitchFamily="18" charset="0"/>
            </a:endParaRPr>
          </a:p>
          <a:p>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kapital</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xarajatlar</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loyihaning</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butun</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xizmat</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davriga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taqsimlab</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chiqiladi</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amortizatsiya</a:t>
            </a:r>
            <a:r>
              <a:rPr lang="en-US" sz="2000" dirty="0">
                <a:solidFill>
                  <a:srgbClr val="0070C0"/>
                </a:solidFill>
                <a:latin typeface="Times New Roman" panose="02020603050405020304" pitchFamily="18" charset="0"/>
                <a:cs typeface="Times New Roman" panose="02020603050405020304" pitchFamily="18" charset="0"/>
              </a:rPr>
              <a:t>);</a:t>
            </a:r>
            <a:endParaRPr lang="ru-RU" sz="2000" dirty="0">
              <a:solidFill>
                <a:srgbClr val="0070C0"/>
              </a:solidFill>
              <a:latin typeface="Times New Roman" panose="02020603050405020304" pitchFamily="18" charset="0"/>
              <a:cs typeface="Times New Roman" panose="02020603050405020304" pitchFamily="18" charset="0"/>
            </a:endParaRPr>
          </a:p>
          <a:p>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soliqlar</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va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turli</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guruhlar</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o’rtasidagi</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bir</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tomonlama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to’lovlar</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hisobga</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olinadi</a:t>
            </a:r>
            <a:r>
              <a:rPr lang="en-US" sz="2000" dirty="0">
                <a:solidFill>
                  <a:srgbClr val="0070C0"/>
                </a:solidFill>
                <a:latin typeface="Times New Roman" panose="02020603050405020304" pitchFamily="18" charset="0"/>
                <a:cs typeface="Times New Roman" panose="02020603050405020304" pitchFamily="18" charset="0"/>
              </a:rPr>
              <a:t>;</a:t>
            </a:r>
            <a:endParaRPr lang="ru-RU" sz="2000" dirty="0">
              <a:solidFill>
                <a:srgbClr val="0070C0"/>
              </a:solidFill>
              <a:latin typeface="Times New Roman" panose="02020603050405020304" pitchFamily="18" charset="0"/>
              <a:cs typeface="Times New Roman" panose="02020603050405020304" pitchFamily="18" charset="0"/>
            </a:endParaRPr>
          </a:p>
          <a:p>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xususiy</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diskont</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stavkasi</a:t>
            </a:r>
            <a:r>
              <a:rPr lang="en-US" sz="2000" dirty="0">
                <a:solidFill>
                  <a:srgbClr val="0070C0"/>
                </a:solidFill>
                <a:latin typeface="Times New Roman" panose="02020603050405020304" pitchFamily="18" charset="0"/>
                <a:cs typeface="Times New Roman" panose="02020603050405020304" pitchFamily="18" charset="0"/>
              </a:rPr>
              <a:t> </a:t>
            </a:r>
            <a:r>
              <a:rPr lang="en-US" sz="2000" dirty="0" err="1">
                <a:solidFill>
                  <a:srgbClr val="0070C0"/>
                </a:solidFill>
                <a:latin typeface="Times New Roman" panose="02020603050405020304" pitchFamily="18" charset="0"/>
                <a:cs typeface="Times New Roman" panose="02020603050405020304" pitchFamily="18" charset="0"/>
              </a:rPr>
              <a:t>qo’llaniladi</a:t>
            </a:r>
            <a:r>
              <a:rPr lang="en-US" sz="2000" dirty="0">
                <a:solidFill>
                  <a:srgbClr val="0070C0"/>
                </a:solidFill>
                <a:latin typeface="Times New Roman" panose="02020603050405020304" pitchFamily="18" charset="0"/>
                <a:cs typeface="Times New Roman" panose="02020603050405020304" pitchFamily="18" charset="0"/>
              </a:rPr>
              <a:t>.</a:t>
            </a:r>
            <a:endParaRPr lang="ru-RU" sz="2000" dirty="0">
              <a:solidFill>
                <a:srgbClr val="0070C0"/>
              </a:solidFill>
              <a:latin typeface="Times New Roman" panose="02020603050405020304" pitchFamily="18" charset="0"/>
              <a:cs typeface="Times New Roman" panose="02020603050405020304" pitchFamily="18" charset="0"/>
            </a:endParaRPr>
          </a:p>
          <a:p>
            <a:endParaRPr lang="en-US" dirty="0" smtClean="0"/>
          </a:p>
          <a:p>
            <a:endParaRPr lang="ru-RU" dirty="0"/>
          </a:p>
        </p:txBody>
      </p:sp>
      <p:pic>
        <p:nvPicPr>
          <p:cNvPr id="2050"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89659" y="975050"/>
            <a:ext cx="2442949" cy="4333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7809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1000836"/>
          </a:xfrm>
        </p:spPr>
        <p:txBody>
          <a:bodyPr>
            <a:normAutofit/>
          </a:bodyPr>
          <a:lstStyle/>
          <a:p>
            <a:r>
              <a:rPr lang="en-US" b="1" dirty="0" err="1"/>
              <a:t>Moliyalashtirishga</a:t>
            </a:r>
            <a:r>
              <a:rPr lang="en-US" b="1" dirty="0"/>
              <a:t> </a:t>
            </a:r>
            <a:r>
              <a:rPr lang="uz-Cyrl-UZ" b="1" dirty="0"/>
              <a:t>e</a:t>
            </a:r>
            <a:r>
              <a:rPr lang="en-US" b="1" dirty="0" err="1"/>
              <a:t>htiyoj</a:t>
            </a:r>
            <a:r>
              <a:rPr lang="en-US" b="1" dirty="0"/>
              <a:t> </a:t>
            </a:r>
            <a:r>
              <a:rPr lang="en-US" b="1" dirty="0" err="1"/>
              <a:t>tahlili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269496864"/>
              </p:ext>
            </p:extLst>
          </p:nvPr>
        </p:nvGraphicFramePr>
        <p:xfrm>
          <a:off x="846161" y="1801502"/>
          <a:ext cx="11041038" cy="8722931"/>
        </p:xfrm>
        <a:graphic>
          <a:graphicData uri="http://schemas.openxmlformats.org/drawingml/2006/table">
            <a:tbl>
              <a:tblPr firstRow="1" bandRow="1">
                <a:tableStyleId>{5C22544A-7EE6-4342-B048-85BDC9FD1C3A}</a:tableStyleId>
              </a:tblPr>
              <a:tblGrid>
                <a:gridCol w="5520519">
                  <a:extLst>
                    <a:ext uri="{9D8B030D-6E8A-4147-A177-3AD203B41FA5}">
                      <a16:colId xmlns:a16="http://schemas.microsoft.com/office/drawing/2014/main" val="2163695757"/>
                    </a:ext>
                  </a:extLst>
                </a:gridCol>
                <a:gridCol w="5520519">
                  <a:extLst>
                    <a:ext uri="{9D8B030D-6E8A-4147-A177-3AD203B41FA5}">
                      <a16:colId xmlns:a16="http://schemas.microsoft.com/office/drawing/2014/main" val="1301602680"/>
                    </a:ext>
                  </a:extLst>
                </a:gridCol>
              </a:tblGrid>
              <a:tr h="522899">
                <a:tc>
                  <a:txBody>
                    <a:bodyPr/>
                    <a:lstStyle/>
                    <a:p>
                      <a:r>
                        <a:rPr lang="uz-Cyrl-UZ" sz="1800" b="1" kern="1200" dirty="0" smtClean="0">
                          <a:solidFill>
                            <a:schemeClr val="lt1"/>
                          </a:solidFill>
                          <a:effectLst/>
                          <a:latin typeface="+mn-lt"/>
                          <a:ea typeface="+mn-ea"/>
                          <a:cs typeface="+mn-cs"/>
                        </a:rPr>
                        <a:t>O’z mablag’lari</a:t>
                      </a:r>
                      <a:endParaRPr lang="ru-RU" dirty="0"/>
                    </a:p>
                  </a:txBody>
                  <a:tcPr/>
                </a:tc>
                <a:tc>
                  <a:txBody>
                    <a:bodyPr/>
                    <a:lstStyle/>
                    <a:p>
                      <a:r>
                        <a:rPr lang="uz-Cyrl-UZ" sz="1800" b="1" kern="1200" dirty="0" smtClean="0">
                          <a:solidFill>
                            <a:schemeClr val="lt1"/>
                          </a:solidFill>
                          <a:effectLst/>
                          <a:latin typeface="+mn-lt"/>
                          <a:ea typeface="+mn-ea"/>
                          <a:cs typeface="+mn-cs"/>
                        </a:rPr>
                        <a:t>Qarzga olingan mablag’lar.</a:t>
                      </a:r>
                      <a:endParaRPr lang="ru-RU" dirty="0"/>
                    </a:p>
                  </a:txBody>
                  <a:tcPr/>
                </a:tc>
                <a:extLst>
                  <a:ext uri="{0D108BD9-81ED-4DB2-BD59-A6C34878D82A}">
                    <a16:rowId xmlns:a16="http://schemas.microsoft.com/office/drawing/2014/main" val="1517064451"/>
                  </a:ext>
                </a:extLst>
              </a:tr>
              <a:tr h="971097">
                <a:tc>
                  <a:txBody>
                    <a:bodyPr/>
                    <a:lstStyle/>
                    <a:p>
                      <a:r>
                        <a:rPr lang="en-US" dirty="0" smtClean="0"/>
                        <a:t> </a:t>
                      </a:r>
                      <a:r>
                        <a:rPr lang="uz-Cyrl-UZ" sz="1800" kern="1200" dirty="0" smtClean="0">
                          <a:solidFill>
                            <a:schemeClr val="dk1"/>
                          </a:solidFill>
                          <a:effectLst/>
                          <a:latin typeface="+mn-lt"/>
                          <a:ea typeface="+mn-ea"/>
                          <a:cs typeface="+mn-cs"/>
                        </a:rPr>
                        <a:t>Eng avvalo o’z mablag’lari hisobiga loyihani moliyalashtirish imkoniyatlari tahlil qilinadi. Bunda investitsiyalashga ketgan mablag’lar aylanma kapitalni kamayishiga va shu bilan bog’liq muammolarga olib kelmasligi kerak.</a:t>
                      </a:r>
                      <a:endParaRPr lang="ru-RU" sz="1800" kern="1200" dirty="0">
                        <a:solidFill>
                          <a:schemeClr val="dk1"/>
                        </a:solidFill>
                        <a:effectLst/>
                        <a:latin typeface="+mn-lt"/>
                        <a:ea typeface="+mn-ea"/>
                        <a:cs typeface="+mn-cs"/>
                      </a:endParaRPr>
                    </a:p>
                  </a:txBody>
                  <a:tcPr/>
                </a:tc>
                <a:tc>
                  <a:txBody>
                    <a:bodyPr/>
                    <a:lstStyle/>
                    <a:p>
                      <a:r>
                        <a:rPr lang="uz-Cyrl-UZ" sz="1800" kern="1200" dirty="0" smtClean="0">
                          <a:solidFill>
                            <a:schemeClr val="dk1"/>
                          </a:solidFill>
                          <a:effectLst/>
                          <a:latin typeface="+mn-lt"/>
                          <a:ea typeface="+mn-ea"/>
                          <a:cs typeface="+mn-cs"/>
                        </a:rPr>
                        <a:t>moliyalashtirishning mahalliy manbalari, loyiha uchun mas’ul bo’lgan tashkilotning o’z mablag’lari va fondlari, davlat va tijorat tashkilotlaridan olinishi mumkin bo’lgan qarzlar ham e’tiborga olinadi. </a:t>
                      </a:r>
                      <a:endParaRPr lang="ru-RU" dirty="0"/>
                    </a:p>
                  </a:txBody>
                  <a:tcPr/>
                </a:tc>
                <a:extLst>
                  <a:ext uri="{0D108BD9-81ED-4DB2-BD59-A6C34878D82A}">
                    <a16:rowId xmlns:a16="http://schemas.microsoft.com/office/drawing/2014/main" val="1789461246"/>
                  </a:ext>
                </a:extLst>
              </a:tr>
              <a:tr h="522899">
                <a:tc>
                  <a:txBody>
                    <a:bodyPr/>
                    <a:lstStyle/>
                    <a:p>
                      <a:r>
                        <a:rPr lang="uz-Cyrl-UZ" sz="1800" kern="1200" dirty="0" smtClean="0">
                          <a:solidFill>
                            <a:schemeClr val="dk1"/>
                          </a:solidFill>
                          <a:effectLst/>
                          <a:latin typeface="+mn-lt"/>
                          <a:ea typeface="+mn-ea"/>
                          <a:cs typeface="+mn-cs"/>
                        </a:rPr>
                        <a:t>Moliyalashtirishga ehtiyoj tahlili loyihani investitsiyalash va uni ekspluatatsiya qilish uchun kerak bo’lgan barcha moliyaviy ehtiyojlarni prognoz qilishni o’z ichiga oladi</a:t>
                      </a:r>
                      <a:endParaRPr lang="ru-RU" sz="1800" kern="1200" dirty="0">
                        <a:solidFill>
                          <a:schemeClr val="dk1"/>
                        </a:solidFill>
                        <a:effectLst/>
                        <a:latin typeface="+mn-lt"/>
                        <a:ea typeface="+mn-ea"/>
                        <a:cs typeface="+mn-cs"/>
                      </a:endParaRPr>
                    </a:p>
                  </a:txBody>
                  <a:tcPr>
                    <a:solidFill>
                      <a:srgbClr val="92D050"/>
                    </a:solidFill>
                  </a:tcPr>
                </a:tc>
                <a:tc>
                  <a:txBody>
                    <a:bodyPr/>
                    <a:lstStyle/>
                    <a:p>
                      <a:r>
                        <a:rPr lang="uz-Cyrl-UZ" sz="1800" kern="1200" dirty="0" smtClean="0">
                          <a:solidFill>
                            <a:schemeClr val="dk1"/>
                          </a:solidFill>
                          <a:effectLst/>
                          <a:latin typeface="+mn-lt"/>
                          <a:ea typeface="+mn-ea"/>
                          <a:cs typeface="+mn-cs"/>
                        </a:rPr>
                        <a:t>Moliyaviy rejada loyihani ekspluatatsiya qilish davri xarajatlari o’z aksini topmasa, ekspluatatsiya qilish, joriy xizmat ko’rsatish va ta’mirlash uchun fondlar yo’qligi tufayli loyiha uskunalari eskirib, tezda yaroqsiz holga kelib qoladi</a:t>
                      </a:r>
                      <a:endParaRPr lang="ru-RU" sz="1800" kern="1200" dirty="0">
                        <a:solidFill>
                          <a:schemeClr val="dk1"/>
                        </a:solidFill>
                        <a:effectLst/>
                        <a:latin typeface="+mn-lt"/>
                        <a:ea typeface="+mn-ea"/>
                        <a:cs typeface="+mn-cs"/>
                      </a:endParaRPr>
                    </a:p>
                  </a:txBody>
                  <a:tcPr>
                    <a:solidFill>
                      <a:srgbClr val="92D050"/>
                    </a:solidFill>
                  </a:tcPr>
                </a:tc>
                <a:extLst>
                  <a:ext uri="{0D108BD9-81ED-4DB2-BD59-A6C34878D82A}">
                    <a16:rowId xmlns:a16="http://schemas.microsoft.com/office/drawing/2014/main" val="1214804312"/>
                  </a:ext>
                </a:extLst>
              </a:tr>
              <a:tr h="572698">
                <a:tc>
                  <a:txBody>
                    <a:bodyPr/>
                    <a:lstStyle/>
                    <a:p>
                      <a:r>
                        <a:rPr lang="uz-Cyrl-UZ" sz="1800" kern="1200" dirty="0" smtClean="0">
                          <a:solidFill>
                            <a:schemeClr val="dk1"/>
                          </a:solidFill>
                          <a:effectLst/>
                          <a:latin typeface="+mn-lt"/>
                          <a:ea typeface="+mn-ea"/>
                          <a:cs typeface="+mn-cs"/>
                        </a:rPr>
                        <a:t>Bu esa zarur resurslar kelib tushishini ta’minlaydigan moliyaviy reja tuzish imkonini beradi. Moliyaviy rejani tayyorlashda xorijiy kreditorlar talablarini bajarishni engillashtirish uchun xorijiy valyutaga bo’lgan ehtiyoj alohida ko’rsatiladi.</a:t>
                      </a:r>
                      <a:endParaRPr lang="ru-RU" sz="1800" kern="1200" dirty="0">
                        <a:solidFill>
                          <a:schemeClr val="dk1"/>
                        </a:solidFill>
                        <a:effectLst/>
                        <a:latin typeface="+mn-lt"/>
                        <a:ea typeface="+mn-ea"/>
                        <a:cs typeface="+mn-cs"/>
                      </a:endParaRPr>
                    </a:p>
                  </a:txBody>
                  <a:tcPr/>
                </a:tc>
                <a:tc>
                  <a:txBody>
                    <a:bodyPr/>
                    <a:lstStyle/>
                    <a:p>
                      <a:r>
                        <a:rPr lang="uz-Cyrl-UZ" sz="1800" kern="1200" dirty="0" smtClean="0">
                          <a:solidFill>
                            <a:schemeClr val="dk1"/>
                          </a:solidFill>
                          <a:effectLst/>
                          <a:latin typeface="+mn-lt"/>
                          <a:ea typeface="+mn-ea"/>
                          <a:cs typeface="+mn-cs"/>
                        </a:rPr>
                        <a:t>Moliyaviy reja loyihadan manfaat ko’ruvchilarning u taklif etayotgan mahsulotni sotib olish qobiliyatini hisobga olishi zarur</a:t>
                      </a:r>
                      <a:endParaRPr lang="ru-RU" sz="2000" b="1" dirty="0"/>
                    </a:p>
                  </a:txBody>
                  <a:tcPr/>
                </a:tc>
                <a:extLst>
                  <a:ext uri="{0D108BD9-81ED-4DB2-BD59-A6C34878D82A}">
                    <a16:rowId xmlns:a16="http://schemas.microsoft.com/office/drawing/2014/main" val="698280882"/>
                  </a:ext>
                </a:extLst>
              </a:tr>
              <a:tr h="2439312">
                <a:tc>
                  <a:txBody>
                    <a:bodyPr/>
                    <a:lstStyle/>
                    <a:p>
                      <a:endParaRPr lang="ru-RU" sz="2000" b="1" dirty="0"/>
                    </a:p>
                  </a:txBody>
                  <a:tcPr/>
                </a:tc>
                <a:tc>
                  <a:txBody>
                    <a:bodyPr/>
                    <a:lstStyle/>
                    <a:p>
                      <a:endParaRPr lang="ru-RU" dirty="0"/>
                    </a:p>
                  </a:txBody>
                  <a:tcPr/>
                </a:tc>
                <a:extLst>
                  <a:ext uri="{0D108BD9-81ED-4DB2-BD59-A6C34878D82A}">
                    <a16:rowId xmlns:a16="http://schemas.microsoft.com/office/drawing/2014/main" val="614725886"/>
                  </a:ext>
                </a:extLst>
              </a:tr>
              <a:tr h="298799">
                <a:tc>
                  <a:txBody>
                    <a:bodyPr/>
                    <a:lstStyle/>
                    <a:p>
                      <a:endParaRPr lang="ru-RU" dirty="0"/>
                    </a:p>
                  </a:txBody>
                  <a:tcPr/>
                </a:tc>
                <a:tc>
                  <a:txBody>
                    <a:bodyPr/>
                    <a:lstStyle/>
                    <a:p>
                      <a:endParaRPr lang="ru-RU" dirty="0"/>
                    </a:p>
                  </a:txBody>
                  <a:tcPr/>
                </a:tc>
                <a:extLst>
                  <a:ext uri="{0D108BD9-81ED-4DB2-BD59-A6C34878D82A}">
                    <a16:rowId xmlns:a16="http://schemas.microsoft.com/office/drawing/2014/main" val="1352486889"/>
                  </a:ext>
                </a:extLst>
              </a:tr>
              <a:tr h="298799">
                <a:tc>
                  <a:txBody>
                    <a:bodyPr/>
                    <a:lstStyle/>
                    <a:p>
                      <a:endParaRPr lang="ru-RU" dirty="0"/>
                    </a:p>
                  </a:txBody>
                  <a:tcPr/>
                </a:tc>
                <a:tc>
                  <a:txBody>
                    <a:bodyPr/>
                    <a:lstStyle/>
                    <a:p>
                      <a:endParaRPr lang="ru-RU" dirty="0"/>
                    </a:p>
                  </a:txBody>
                  <a:tcPr/>
                </a:tc>
                <a:extLst>
                  <a:ext uri="{0D108BD9-81ED-4DB2-BD59-A6C34878D82A}">
                    <a16:rowId xmlns:a16="http://schemas.microsoft.com/office/drawing/2014/main" val="4189968017"/>
                  </a:ext>
                </a:extLst>
              </a:tr>
              <a:tr h="298799">
                <a:tc>
                  <a:txBody>
                    <a:bodyPr/>
                    <a:lstStyle/>
                    <a:p>
                      <a:endParaRPr lang="ru-RU" dirty="0"/>
                    </a:p>
                  </a:txBody>
                  <a:tcPr/>
                </a:tc>
                <a:tc>
                  <a:txBody>
                    <a:bodyPr/>
                    <a:lstStyle/>
                    <a:p>
                      <a:endParaRPr lang="ru-RU" dirty="0"/>
                    </a:p>
                  </a:txBody>
                  <a:tcPr/>
                </a:tc>
                <a:extLst>
                  <a:ext uri="{0D108BD9-81ED-4DB2-BD59-A6C34878D82A}">
                    <a16:rowId xmlns:a16="http://schemas.microsoft.com/office/drawing/2014/main" val="2228560245"/>
                  </a:ext>
                </a:extLst>
              </a:tr>
            </a:tbl>
          </a:graphicData>
        </a:graphic>
      </p:graphicFrame>
    </p:spTree>
    <p:extLst>
      <p:ext uri="{BB962C8B-B14F-4D97-AF65-F5344CB8AC3E}">
        <p14:creationId xmlns:p14="http://schemas.microsoft.com/office/powerpoint/2010/main" val="2088194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421" y="609600"/>
            <a:ext cx="10768083" cy="1320800"/>
          </a:xfrm>
        </p:spPr>
        <p:txBody>
          <a:bodyPr>
            <a:normAutofit fontScale="90000"/>
          </a:bodyPr>
          <a:lstStyle/>
          <a:p>
            <a:r>
              <a:rPr lang="en-US" b="1" dirty="0" err="1"/>
              <a:t>Loyihaning</a:t>
            </a:r>
            <a:r>
              <a:rPr lang="en-US" b="1" dirty="0"/>
              <a:t> </a:t>
            </a:r>
            <a:r>
              <a:rPr lang="en-US" b="1" dirty="0" err="1"/>
              <a:t>moliyaviy</a:t>
            </a:r>
            <a:r>
              <a:rPr lang="en-US" b="1" dirty="0"/>
              <a:t> </a:t>
            </a:r>
            <a:r>
              <a:rPr lang="en-US" b="1" dirty="0" err="1"/>
              <a:t>samaradorligini</a:t>
            </a:r>
            <a:r>
              <a:rPr lang="en-US" b="1" dirty="0"/>
              <a:t> </a:t>
            </a:r>
            <a:r>
              <a:rPr lang="en-US" b="1" dirty="0" err="1"/>
              <a:t>foyda</a:t>
            </a:r>
            <a:r>
              <a:rPr lang="en-US" b="1" dirty="0"/>
              <a:t> </a:t>
            </a:r>
            <a:r>
              <a:rPr lang="en-US" b="1" dirty="0" err="1"/>
              <a:t>balansi</a:t>
            </a:r>
            <a:r>
              <a:rPr lang="ru-RU" dirty="0"/>
              <a:t/>
            </a:r>
            <a:br>
              <a:rPr lang="ru-RU" dirty="0"/>
            </a:br>
            <a:r>
              <a:rPr lang="en-US" b="1" dirty="0" err="1"/>
              <a:t>Yordamida</a:t>
            </a:r>
            <a:r>
              <a:rPr lang="en-US" b="1" dirty="0"/>
              <a:t> </a:t>
            </a:r>
            <a:r>
              <a:rPr lang="en-US" b="1" dirty="0" err="1"/>
              <a:t>aniqlashning</a:t>
            </a:r>
            <a:r>
              <a:rPr lang="en-US" b="1" dirty="0"/>
              <a:t> </a:t>
            </a:r>
            <a:r>
              <a:rPr lang="en-US" b="1" dirty="0" err="1"/>
              <a:t>oddiy</a:t>
            </a:r>
            <a:r>
              <a:rPr lang="en-US" b="1" dirty="0"/>
              <a:t> </a:t>
            </a:r>
            <a:r>
              <a:rPr lang="en-US" b="1" dirty="0" err="1"/>
              <a:t>usuli</a:t>
            </a:r>
            <a:endParaRPr lang="ru-RU" dirty="0"/>
          </a:p>
        </p:txBody>
      </p:sp>
      <p:sp>
        <p:nvSpPr>
          <p:cNvPr id="3" name="Объект 2"/>
          <p:cNvSpPr>
            <a:spLocks noGrp="1"/>
          </p:cNvSpPr>
          <p:nvPr>
            <p:ph idx="1"/>
          </p:nvPr>
        </p:nvSpPr>
        <p:spPr>
          <a:xfrm>
            <a:off x="677334" y="2160589"/>
            <a:ext cx="9258236" cy="4513166"/>
          </a:xfrm>
        </p:spPr>
        <p:txBody>
          <a:bodyPr>
            <a:normAutofit/>
          </a:bodyPr>
          <a:lstStyle/>
          <a:p>
            <a:r>
              <a:rPr lang="uz-Cyrl-UZ" sz="2600" b="1" dirty="0">
                <a:latin typeface="Times New Roman" panose="02020603050405020304" pitchFamily="18" charset="0"/>
                <a:cs typeface="Times New Roman" panose="02020603050405020304" pitchFamily="18" charset="0"/>
              </a:rPr>
              <a:t>Loyihani birinchi hisobda hisob-kitoblar bilan samaradorligini hisoblashda soddalashgan usulda foyda hisoboti modelidan foydalanib aniqlashimiz mumkin.</a:t>
            </a:r>
            <a:endParaRPr lang="ru-RU" sz="2600" b="1" dirty="0">
              <a:latin typeface="Times New Roman" panose="02020603050405020304" pitchFamily="18" charset="0"/>
              <a:cs typeface="Times New Roman" panose="02020603050405020304" pitchFamily="18" charset="0"/>
            </a:endParaRPr>
          </a:p>
          <a:p>
            <a:endParaRPr lang="ru-RU" sz="2200" i="1" u="sng" dirty="0">
              <a:solidFill>
                <a:srgbClr val="7030A0"/>
              </a:solidFill>
            </a:endParaRPr>
          </a:p>
        </p:txBody>
      </p:sp>
      <p:pic>
        <p:nvPicPr>
          <p:cNvPr id="4" name="Picture 3" descr="Законодательство Республики Узбекистан (кодексы, законы, указы,  постановления, нормативные акты, книги). Правовой портал. НОРМА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8968" y="1160060"/>
            <a:ext cx="2202122" cy="159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5570" y="3780430"/>
            <a:ext cx="1915520"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Таблица 5"/>
          <p:cNvGraphicFramePr>
            <a:graphicFrameLocks noGrp="1"/>
          </p:cNvGraphicFramePr>
          <p:nvPr>
            <p:extLst>
              <p:ext uri="{D42A27DB-BD31-4B8C-83A1-F6EECF244321}">
                <p14:modId xmlns:p14="http://schemas.microsoft.com/office/powerpoint/2010/main" val="958354332"/>
              </p:ext>
            </p:extLst>
          </p:nvPr>
        </p:nvGraphicFramePr>
        <p:xfrm>
          <a:off x="942535" y="3601331"/>
          <a:ext cx="8515364" cy="3072425"/>
        </p:xfrm>
        <a:graphic>
          <a:graphicData uri="http://schemas.openxmlformats.org/drawingml/2006/table">
            <a:tbl>
              <a:tblPr firstRow="1" firstCol="1" bandRow="1">
                <a:tableStyleId>{5C22544A-7EE6-4342-B048-85BDC9FD1C3A}</a:tableStyleId>
              </a:tblPr>
              <a:tblGrid>
                <a:gridCol w="4385840">
                  <a:extLst>
                    <a:ext uri="{9D8B030D-6E8A-4147-A177-3AD203B41FA5}">
                      <a16:colId xmlns:a16="http://schemas.microsoft.com/office/drawing/2014/main" val="4294466340"/>
                    </a:ext>
                  </a:extLst>
                </a:gridCol>
                <a:gridCol w="2015813">
                  <a:extLst>
                    <a:ext uri="{9D8B030D-6E8A-4147-A177-3AD203B41FA5}">
                      <a16:colId xmlns:a16="http://schemas.microsoft.com/office/drawing/2014/main" val="2774681900"/>
                    </a:ext>
                  </a:extLst>
                </a:gridCol>
                <a:gridCol w="2113711">
                  <a:extLst>
                    <a:ext uri="{9D8B030D-6E8A-4147-A177-3AD203B41FA5}">
                      <a16:colId xmlns:a16="http://schemas.microsoft.com/office/drawing/2014/main" val="1342688907"/>
                    </a:ext>
                  </a:extLst>
                </a:gridCol>
              </a:tblGrid>
              <a:tr h="618576">
                <a:tc>
                  <a:txBody>
                    <a:bodyPr/>
                    <a:lstStyle/>
                    <a:p>
                      <a:pPr algn="ctr">
                        <a:lnSpc>
                          <a:spcPct val="115000"/>
                        </a:lnSpc>
                        <a:spcAft>
                          <a:spcPts val="0"/>
                        </a:spcAft>
                      </a:pPr>
                      <a:r>
                        <a:rPr lang="ru-RU" sz="1200">
                          <a:effectLst/>
                        </a:rPr>
                        <a:t>Ko’rsatkichlar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Xalqaro standart bo’yicha</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Mahalliy standart bo’yicha</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36736045"/>
                  </a:ext>
                </a:extLst>
              </a:tr>
              <a:tr h="299061">
                <a:tc>
                  <a:txBody>
                    <a:bodyPr/>
                    <a:lstStyle/>
                    <a:p>
                      <a:pPr>
                        <a:lnSpc>
                          <a:spcPct val="115000"/>
                        </a:lnSpc>
                        <a:spcAft>
                          <a:spcPts val="0"/>
                        </a:spcAft>
                      </a:pPr>
                      <a:r>
                        <a:rPr lang="ru-RU" sz="1200">
                          <a:effectLst/>
                        </a:rPr>
                        <a:t>1.Tovar sotilishidan tushim</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100$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60$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24016970"/>
                  </a:ext>
                </a:extLst>
              </a:tr>
              <a:tr h="299061">
                <a:tc>
                  <a:txBody>
                    <a:bodyPr/>
                    <a:lstStyle/>
                    <a:p>
                      <a:pPr>
                        <a:lnSpc>
                          <a:spcPct val="115000"/>
                        </a:lnSpc>
                        <a:spcAft>
                          <a:spcPts val="0"/>
                        </a:spcAft>
                      </a:pPr>
                      <a:r>
                        <a:rPr lang="ru-RU" sz="1200">
                          <a:effectLst/>
                        </a:rPr>
                        <a:t>2.Sotilgan tovarlarning tannarxi</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40$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40$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446872547"/>
                  </a:ext>
                </a:extLst>
              </a:tr>
              <a:tr h="299061">
                <a:tc>
                  <a:txBody>
                    <a:bodyPr/>
                    <a:lstStyle/>
                    <a:p>
                      <a:pPr>
                        <a:lnSpc>
                          <a:spcPct val="115000"/>
                        </a:lnSpc>
                        <a:spcAft>
                          <a:spcPts val="0"/>
                        </a:spcAft>
                      </a:pPr>
                      <a:r>
                        <a:rPr lang="ru-RU" sz="1200">
                          <a:effectLst/>
                        </a:rPr>
                        <a:t>3.Umumiy foyda (3q1-2)</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60$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20$</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950886518"/>
                  </a:ext>
                </a:extLst>
              </a:tr>
              <a:tr h="938090">
                <a:tc>
                  <a:txBody>
                    <a:bodyPr/>
                    <a:lstStyle/>
                    <a:p>
                      <a:pPr>
                        <a:lnSpc>
                          <a:spcPct val="115000"/>
                        </a:lnSpc>
                        <a:spcAft>
                          <a:spcPts val="0"/>
                        </a:spcAft>
                      </a:pPr>
                      <a:r>
                        <a:rPr lang="en-US" sz="1200">
                          <a:effectLst/>
                        </a:rPr>
                        <a:t>4.Boshqaruv xarajatlari</a:t>
                      </a:r>
                      <a:endParaRPr lang="ru-RU" sz="1100">
                        <a:effectLst/>
                      </a:endParaRPr>
                    </a:p>
                    <a:p>
                      <a:pPr>
                        <a:lnSpc>
                          <a:spcPct val="115000"/>
                        </a:lnSpc>
                        <a:spcAft>
                          <a:spcPts val="0"/>
                        </a:spcAft>
                      </a:pPr>
                      <a:r>
                        <a:rPr lang="en-US" sz="1200">
                          <a:effectLst/>
                        </a:rPr>
                        <a:t>5.Marketing xarajatlari</a:t>
                      </a:r>
                      <a:endParaRPr lang="ru-RU" sz="1100">
                        <a:effectLst/>
                      </a:endParaRPr>
                    </a:p>
                    <a:p>
                      <a:pPr>
                        <a:lnSpc>
                          <a:spcPct val="115000"/>
                        </a:lnSpc>
                        <a:spcAft>
                          <a:spcPts val="0"/>
                        </a:spcAft>
                      </a:pPr>
                      <a:r>
                        <a:rPr lang="en-US" sz="1200">
                          <a:effectLst/>
                        </a:rPr>
                        <a:t>6.Boshqa xarajatlar</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15$</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15$</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698437065"/>
                  </a:ext>
                </a:extLst>
              </a:tr>
              <a:tr h="618576">
                <a:tc>
                  <a:txBody>
                    <a:bodyPr/>
                    <a:lstStyle/>
                    <a:p>
                      <a:pPr>
                        <a:lnSpc>
                          <a:spcPct val="115000"/>
                        </a:lnSpc>
                        <a:spcAft>
                          <a:spcPts val="0"/>
                        </a:spcAft>
                      </a:pPr>
                      <a:r>
                        <a:rPr lang="en-US" sz="1200">
                          <a:effectLst/>
                        </a:rPr>
                        <a:t>7.Soliq va kredit foizini to’lashdan oldingi foyda (7q3-4-5-6)</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a:effectLst/>
                        </a:rPr>
                        <a:t>45$</a:t>
                      </a:r>
                      <a:endParaRPr lang="ru-RU"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ru-RU" sz="1200" dirty="0">
                          <a:effectLst/>
                        </a:rPr>
                        <a:t>5$</a:t>
                      </a:r>
                      <a:endParaRPr lang="ru-RU" sz="11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5637144"/>
                  </a:ext>
                </a:extLst>
              </a:tr>
            </a:tbl>
          </a:graphicData>
        </a:graphic>
      </p:graphicFrame>
    </p:spTree>
    <p:extLst>
      <p:ext uri="{BB962C8B-B14F-4D97-AF65-F5344CB8AC3E}">
        <p14:creationId xmlns:p14="http://schemas.microsoft.com/office/powerpoint/2010/main" val="2383742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nvestitsiya — iqtisodiyotning yuragi - Xalq so'z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814684" y="736979"/>
            <a:ext cx="3592891" cy="5741774"/>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50626" y="491319"/>
            <a:ext cx="8393373" cy="5632311"/>
          </a:xfrm>
          <a:prstGeom prst="rect">
            <a:avLst/>
          </a:prstGeom>
        </p:spPr>
        <p:txBody>
          <a:bodyPr wrap="square">
            <a:spAutoFit/>
          </a:bodyPr>
          <a:lstStyle/>
          <a:p>
            <a:r>
              <a:rPr lang="uz-Cyrl-UZ" sz="3600" dirty="0">
                <a:solidFill>
                  <a:srgbClr val="002060"/>
                </a:solidFill>
                <a:latin typeface="Times New Roman" panose="02020603050405020304" pitchFamily="18" charset="0"/>
                <a:cs typeface="Times New Roman" panose="02020603050405020304" pitchFamily="18" charset="0"/>
              </a:rPr>
              <a:t>Shu bilan birgalikda umumiy foyda ko’rsatkichining koeeffitsienti ham 50%dan yuqori bo’lsa, maqsadga muvofiq deb tushiniladi. </a:t>
            </a:r>
            <a:r>
              <a:rPr lang="en-US" sz="3600" dirty="0" err="1">
                <a:solidFill>
                  <a:srgbClr val="002060"/>
                </a:solidFill>
                <a:latin typeface="Times New Roman" panose="02020603050405020304" pitchFamily="18" charset="0"/>
                <a:cs typeface="Times New Roman" panose="02020603050405020304" pitchFamily="18" charset="0"/>
              </a:rPr>
              <a:t>O’zbekistondagi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tijorat</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banklari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loyiha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xarajatlarining</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kamida</a:t>
            </a:r>
            <a:r>
              <a:rPr lang="en-US" sz="3600" dirty="0">
                <a:solidFill>
                  <a:srgbClr val="002060"/>
                </a:solidFill>
                <a:latin typeface="Times New Roman" panose="02020603050405020304" pitchFamily="18" charset="0"/>
                <a:cs typeface="Times New Roman" panose="02020603050405020304" pitchFamily="18" charset="0"/>
              </a:rPr>
              <a:t> 25%i </a:t>
            </a:r>
            <a:r>
              <a:rPr lang="en-US" sz="3600" dirty="0" err="1">
                <a:solidFill>
                  <a:srgbClr val="002060"/>
                </a:solidFill>
                <a:latin typeface="Times New Roman" panose="02020603050405020304" pitchFamily="18" charset="0"/>
                <a:cs typeface="Times New Roman" panose="02020603050405020304" pitchFamily="18" charset="0"/>
              </a:rPr>
              <a:t>mijozlar</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tamonidan</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qoplanishini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talab</a:t>
            </a:r>
            <a:r>
              <a:rPr lang="en-US" sz="3600" dirty="0">
                <a:solidFill>
                  <a:srgbClr val="002060"/>
                </a:solidFill>
                <a:latin typeface="Times New Roman" panose="02020603050405020304" pitchFamily="18" charset="0"/>
                <a:cs typeface="Times New Roman" panose="02020603050405020304" pitchFamily="18" charset="0"/>
              </a:rPr>
              <a:t> </a:t>
            </a:r>
            <a:r>
              <a:rPr lang="uz-Cyrl-UZ" sz="3600" dirty="0">
                <a:solidFill>
                  <a:srgbClr val="002060"/>
                </a:solidFill>
                <a:latin typeface="Times New Roman" panose="02020603050405020304" pitchFamily="18" charset="0"/>
                <a:cs typeface="Times New Roman" panose="02020603050405020304" pitchFamily="18" charset="0"/>
              </a:rPr>
              <a:t>e</a:t>
            </a:r>
            <a:r>
              <a:rPr lang="en-US" sz="3600" dirty="0" err="1">
                <a:solidFill>
                  <a:srgbClr val="002060"/>
                </a:solidFill>
                <a:latin typeface="Times New Roman" panose="02020603050405020304" pitchFamily="18" charset="0"/>
                <a:cs typeface="Times New Roman" panose="02020603050405020304" pitchFamily="18" charset="0"/>
              </a:rPr>
              <a:t>tadi</a:t>
            </a:r>
            <a:r>
              <a:rPr lang="en-US" sz="3600" dirty="0">
                <a:solidFill>
                  <a:srgbClr val="002060"/>
                </a:solidFill>
                <a:latin typeface="Times New Roman" panose="02020603050405020304" pitchFamily="18" charset="0"/>
                <a:cs typeface="Times New Roman" panose="02020603050405020304" pitchFamily="18" charset="0"/>
              </a:rPr>
              <a:t>. Agar </a:t>
            </a:r>
            <a:r>
              <a:rPr lang="en-US" sz="3600" dirty="0" err="1">
                <a:solidFill>
                  <a:srgbClr val="002060"/>
                </a:solidFill>
                <a:latin typeface="Times New Roman" panose="02020603050405020304" pitchFamily="18" charset="0"/>
                <a:cs typeface="Times New Roman" panose="02020603050405020304" pitchFamily="18" charset="0"/>
              </a:rPr>
              <a:t>mijozlar</a:t>
            </a:r>
            <a:r>
              <a:rPr lang="en-US" sz="3600" dirty="0">
                <a:solidFill>
                  <a:srgbClr val="002060"/>
                </a:solidFill>
                <a:latin typeface="Times New Roman" panose="02020603050405020304" pitchFamily="18" charset="0"/>
                <a:cs typeface="Times New Roman" panose="02020603050405020304" pitchFamily="18" charset="0"/>
              </a:rPr>
              <a:t> 30-35 </a:t>
            </a:r>
            <a:r>
              <a:rPr lang="en-US" sz="3600" dirty="0" err="1">
                <a:solidFill>
                  <a:srgbClr val="002060"/>
                </a:solidFill>
                <a:latin typeface="Times New Roman" panose="02020603050405020304" pitchFamily="18" charset="0"/>
                <a:cs typeface="Times New Roman" panose="02020603050405020304" pitchFamily="18" charset="0"/>
              </a:rPr>
              <a:t>va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undan</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ko’p</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foizda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loyihani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moliyalashtirsa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unda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loyihalar</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tijorat</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banklari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tamonidan</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yanada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engilroq</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moliyalashtirilishi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mumkin</a:t>
            </a:r>
            <a:r>
              <a:rPr lang="en-US" dirty="0"/>
              <a:t>.</a:t>
            </a:r>
            <a:endParaRPr lang="ru-RU" dirty="0"/>
          </a:p>
        </p:txBody>
      </p:sp>
    </p:spTree>
    <p:extLst>
      <p:ext uri="{BB962C8B-B14F-4D97-AF65-F5344CB8AC3E}">
        <p14:creationId xmlns:p14="http://schemas.microsoft.com/office/powerpoint/2010/main" val="500663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O'zbekistonda investitsion muhit rivojlanishiga salbiy ta'sir qilayotgan  omillar ma'lum qilind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07522" y="2429301"/>
            <a:ext cx="2852381" cy="275684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36980" y="600501"/>
            <a:ext cx="8134066" cy="5016117"/>
          </a:xfrm>
          <a:prstGeom prst="rect">
            <a:avLst/>
          </a:prstGeom>
        </p:spPr>
        <p:txBody>
          <a:bodyPr wrap="square">
            <a:spAutoFit/>
          </a:bodyPr>
          <a:lstStyle/>
          <a:p>
            <a:pPr indent="450215" algn="just">
              <a:lnSpc>
                <a:spcPct val="115000"/>
              </a:lnSpc>
              <a:spcAft>
                <a:spcPts val="0"/>
              </a:spcAft>
            </a:pPr>
            <a:r>
              <a:rPr lang="uz-Cyrl-UZ"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Yu</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qoridagi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jadvaldan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ko’rinib</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turibdiki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ushbu</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loyihada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xalqaro</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standart</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bo’yicha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kutilayotgan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sof</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foyda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60%ni,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soliq</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va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kredit</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to’lashdan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oldingi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foyda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45%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ni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tashkil</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uz-Cyrl-UZ"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e</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tadi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Demak</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bu</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loyihani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birinchi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sodda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usul</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bilan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tahlil</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qilganimizda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unga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ijobiy</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baho</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berishimiz</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mumkin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Jadvaldan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yana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qo’yidagi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xulosaga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kelish</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mumkin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loyihadagi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soliq</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va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kredit</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foizini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to’lashdan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oldingi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foyda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45%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ni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tashkil</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uz-Cyrl-UZ"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e</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tgani</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uchun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korxona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umumiy</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tushumning</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45%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gacha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miqdorida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investitsiya</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olish</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 </a:t>
            </a:r>
            <a:r>
              <a:rPr lang="en-US" sz="2800" b="1" dirty="0" err="1">
                <a:solidFill>
                  <a:schemeClr val="accent2">
                    <a:lumMod val="50000"/>
                  </a:schemeClr>
                </a:solidFill>
                <a:latin typeface="Times New Roman" panose="02020603050405020304" pitchFamily="18" charset="0"/>
                <a:ea typeface="LiberationSerif-Bold"/>
                <a:cs typeface="Times New Roman" panose="02020603050405020304" pitchFamily="18" charset="0"/>
              </a:rPr>
              <a:t>mumkin</a:t>
            </a:r>
            <a:r>
              <a:rPr lang="en-US" sz="2800" b="1" dirty="0">
                <a:solidFill>
                  <a:schemeClr val="accent2">
                    <a:lumMod val="50000"/>
                  </a:schemeClr>
                </a:solidFill>
                <a:latin typeface="Times New Roman" panose="02020603050405020304" pitchFamily="18" charset="0"/>
                <a:ea typeface="LiberationSerif-Bold"/>
                <a:cs typeface="Times New Roman" panose="02020603050405020304" pitchFamily="18" charset="0"/>
              </a:rPr>
              <a:t>.</a:t>
            </a:r>
            <a:endParaRPr lang="ru-RU" sz="2800" b="1" dirty="0">
              <a:solidFill>
                <a:schemeClr val="accent2">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08330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a:t>Loyihaning</a:t>
            </a:r>
            <a:r>
              <a:rPr lang="en-US" b="1" dirty="0"/>
              <a:t> </a:t>
            </a:r>
            <a:r>
              <a:rPr lang="en-US" b="1" dirty="0" err="1"/>
              <a:t>moliyaviy</a:t>
            </a:r>
            <a:r>
              <a:rPr lang="en-US" b="1" dirty="0"/>
              <a:t> </a:t>
            </a:r>
            <a:r>
              <a:rPr lang="en-US" b="1" dirty="0" err="1"/>
              <a:t>samaradorligini</a:t>
            </a:r>
            <a:r>
              <a:rPr lang="en-US" b="1" dirty="0"/>
              <a:t> </a:t>
            </a:r>
            <a:r>
              <a:rPr lang="en-US" b="1" dirty="0" err="1"/>
              <a:t>foyda</a:t>
            </a:r>
            <a:r>
              <a:rPr lang="en-US" b="1" dirty="0"/>
              <a:t> </a:t>
            </a:r>
            <a:r>
              <a:rPr lang="en-US" b="1" dirty="0" err="1" smtClean="0"/>
              <a:t>balansi</a:t>
            </a:r>
            <a:r>
              <a:rPr lang="en-US" dirty="0" smtClean="0"/>
              <a:t> </a:t>
            </a:r>
            <a:r>
              <a:rPr lang="en-US" b="1" dirty="0" err="1" smtClean="0"/>
              <a:t>Yordamida</a:t>
            </a:r>
            <a:r>
              <a:rPr lang="en-US" b="1" dirty="0" smtClean="0"/>
              <a:t> </a:t>
            </a:r>
            <a:r>
              <a:rPr lang="en-US" b="1" dirty="0" err="1"/>
              <a:t>aniqlashning</a:t>
            </a:r>
            <a:r>
              <a:rPr lang="en-US" b="1" dirty="0"/>
              <a:t> </a:t>
            </a:r>
            <a:r>
              <a:rPr lang="en-US" b="1" dirty="0" err="1"/>
              <a:t>oddiy</a:t>
            </a:r>
            <a:r>
              <a:rPr lang="en-US" b="1" dirty="0"/>
              <a:t> </a:t>
            </a:r>
            <a:r>
              <a:rPr lang="en-US" b="1" dirty="0" err="1"/>
              <a:t>usuli</a:t>
            </a:r>
            <a:endParaRPr lang="ru-RU" dirty="0"/>
          </a:p>
        </p:txBody>
      </p:sp>
      <p:sp>
        <p:nvSpPr>
          <p:cNvPr id="3" name="Объект 2"/>
          <p:cNvSpPr>
            <a:spLocks noGrp="1"/>
          </p:cNvSpPr>
          <p:nvPr>
            <p:ph idx="1"/>
          </p:nvPr>
        </p:nvSpPr>
        <p:spPr>
          <a:xfrm>
            <a:off x="677334" y="1930400"/>
            <a:ext cx="8596668" cy="4647821"/>
          </a:xfrm>
        </p:spPr>
        <p:txBody>
          <a:bodyPr>
            <a:normAutofit/>
          </a:bodyPr>
          <a:lstStyle/>
          <a:p>
            <a:r>
              <a:rPr lang="en-US" sz="2800" b="1" dirty="0" err="1">
                <a:solidFill>
                  <a:srgbClr val="FF0000"/>
                </a:solidFill>
                <a:latin typeface="Times New Roman" panose="02020603050405020304" pitchFamily="18" charset="0"/>
                <a:cs typeface="Times New Roman" panose="02020603050405020304" pitchFamily="18" charset="0"/>
              </a:rPr>
              <a:t>Boshqacha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so’z</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bilan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aytganda</a:t>
            </a:r>
            <a:r>
              <a:rPr lang="en-US" sz="2800" b="1" dirty="0">
                <a:solidFill>
                  <a:srgbClr val="FF0000"/>
                </a:solidFill>
                <a:latin typeface="Times New Roman" panose="02020603050405020304" pitchFamily="18" charset="0"/>
                <a:cs typeface="Times New Roman" panose="02020603050405020304" pitchFamily="18" charset="0"/>
              </a:rPr>
              <a:t>, agar </a:t>
            </a:r>
            <a:r>
              <a:rPr lang="en-US" sz="2800" b="1" dirty="0" err="1">
                <a:solidFill>
                  <a:srgbClr val="FF0000"/>
                </a:solidFill>
                <a:latin typeface="Times New Roman" panose="02020603050405020304" pitchFamily="18" charset="0"/>
                <a:cs typeface="Times New Roman" panose="02020603050405020304" pitchFamily="18" charset="0"/>
              </a:rPr>
              <a:t>korxonaning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umumiy</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tushumlari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bir</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mln.dollar</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miqdorda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kutilayotgan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bo’lsa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korxonaga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maksimum</a:t>
            </a:r>
            <a:r>
              <a:rPr lang="en-US" sz="2800" b="1" dirty="0">
                <a:solidFill>
                  <a:srgbClr val="FF0000"/>
                </a:solidFill>
                <a:latin typeface="Times New Roman" panose="02020603050405020304" pitchFamily="18" charset="0"/>
                <a:cs typeface="Times New Roman" panose="02020603050405020304" pitchFamily="18" charset="0"/>
              </a:rPr>
              <a:t> 450 </a:t>
            </a:r>
            <a:r>
              <a:rPr lang="en-US" sz="2800" b="1" dirty="0" err="1">
                <a:solidFill>
                  <a:srgbClr val="FF0000"/>
                </a:solidFill>
                <a:latin typeface="Times New Roman" panose="02020603050405020304" pitchFamily="18" charset="0"/>
                <a:cs typeface="Times New Roman" panose="02020603050405020304" pitchFamily="18" charset="0"/>
              </a:rPr>
              <a:t>ming</a:t>
            </a:r>
            <a:r>
              <a:rPr lang="en-US" sz="2800" b="1" dirty="0">
                <a:solidFill>
                  <a:srgbClr val="FF0000"/>
                </a:solidFill>
                <a:latin typeface="Times New Roman" panose="02020603050405020304" pitchFamily="18" charset="0"/>
                <a:cs typeface="Times New Roman" panose="02020603050405020304" pitchFamily="18" charset="0"/>
              </a:rPr>
              <a:t> dollar </a:t>
            </a:r>
            <a:r>
              <a:rPr lang="en-US" sz="2800" b="1" dirty="0" err="1">
                <a:solidFill>
                  <a:srgbClr val="FF0000"/>
                </a:solidFill>
                <a:latin typeface="Times New Roman" panose="02020603050405020304" pitchFamily="18" charset="0"/>
                <a:cs typeface="Times New Roman" panose="02020603050405020304" pitchFamily="18" charset="0"/>
              </a:rPr>
              <a:t>miqdorda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kredit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berishi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mumkin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Bunda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tijorat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bankining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kreditlash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ko</a:t>
            </a:r>
            <a:r>
              <a:rPr lang="uz-Cyrl-UZ" sz="2800" b="1" dirty="0">
                <a:solidFill>
                  <a:srgbClr val="FF0000"/>
                </a:solidFill>
                <a:latin typeface="Times New Roman" panose="02020603050405020304" pitchFamily="18" charset="0"/>
                <a:cs typeface="Times New Roman" panose="02020603050405020304" pitchFamily="18" charset="0"/>
              </a:rPr>
              <a:t>e</a:t>
            </a:r>
            <a:r>
              <a:rPr lang="en-US" sz="2800" b="1" dirty="0" err="1">
                <a:solidFill>
                  <a:srgbClr val="FF0000"/>
                </a:solidFill>
                <a:latin typeface="Times New Roman" panose="02020603050405020304" pitchFamily="18" charset="0"/>
                <a:cs typeface="Times New Roman" panose="02020603050405020304" pitchFamily="18" charset="0"/>
              </a:rPr>
              <a:t>ffitsienti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umumiy</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foydaga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nisbatan</a:t>
            </a:r>
            <a:r>
              <a:rPr lang="en-US" sz="2800" b="1" dirty="0">
                <a:solidFill>
                  <a:srgbClr val="FF0000"/>
                </a:solidFill>
                <a:latin typeface="Times New Roman" panose="02020603050405020304" pitchFamily="18" charset="0"/>
                <a:cs typeface="Times New Roman" panose="02020603050405020304" pitchFamily="18" charset="0"/>
              </a:rPr>
              <a:t> 1:0,5 </a:t>
            </a:r>
            <a:r>
              <a:rPr lang="en-US" sz="2800" b="1" dirty="0" err="1">
                <a:solidFill>
                  <a:srgbClr val="FF0000"/>
                </a:solidFill>
                <a:latin typeface="Times New Roman" panose="02020603050405020304" pitchFamily="18" charset="0"/>
                <a:cs typeface="Times New Roman" panose="02020603050405020304" pitchFamily="18" charset="0"/>
              </a:rPr>
              <a:t>qilib</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belgilangan</a:t>
            </a:r>
            <a:r>
              <a:rPr lang="en-US" sz="2800" b="1" dirty="0">
                <a:solidFill>
                  <a:srgbClr val="FF0000"/>
                </a:solidFill>
                <a:latin typeface="Times New Roman" panose="02020603050405020304" pitchFamily="18" charset="0"/>
                <a:cs typeface="Times New Roman" panose="02020603050405020304" pitchFamily="18" charset="0"/>
              </a:rPr>
              <a:t>. </a:t>
            </a:r>
            <a:r>
              <a:rPr lang="uz-Cyrl-UZ" sz="2800" b="1" dirty="0">
                <a:solidFill>
                  <a:srgbClr val="FF0000"/>
                </a:solidFill>
                <a:latin typeface="Times New Roman" panose="02020603050405020304" pitchFamily="18" charset="0"/>
                <a:cs typeface="Times New Roman" panose="02020603050405020304" pitchFamily="18" charset="0"/>
              </a:rPr>
              <a:t>Sh</a:t>
            </a:r>
            <a:r>
              <a:rPr lang="en-US" sz="2800" b="1" dirty="0" err="1">
                <a:solidFill>
                  <a:srgbClr val="FF0000"/>
                </a:solidFill>
                <a:latin typeface="Times New Roman" panose="02020603050405020304" pitchFamily="18" charset="0"/>
                <a:cs typeface="Times New Roman" panose="02020603050405020304" pitchFamily="18" charset="0"/>
              </a:rPr>
              <a:t>uni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aytish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kerakki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rivojlangan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mamlakatlarda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ko</a:t>
            </a:r>
            <a:r>
              <a:rPr lang="uz-Cyrl-UZ" sz="2800" b="1" dirty="0">
                <a:solidFill>
                  <a:srgbClr val="FF0000"/>
                </a:solidFill>
                <a:latin typeface="Times New Roman" panose="02020603050405020304" pitchFamily="18" charset="0"/>
                <a:cs typeface="Times New Roman" panose="02020603050405020304" pitchFamily="18" charset="0"/>
              </a:rPr>
              <a:t>e</a:t>
            </a:r>
            <a:r>
              <a:rPr lang="en-US" sz="2800" b="1" dirty="0" err="1">
                <a:solidFill>
                  <a:srgbClr val="FF0000"/>
                </a:solidFill>
                <a:latin typeface="Times New Roman" panose="02020603050405020304" pitchFamily="18" charset="0"/>
                <a:cs typeface="Times New Roman" panose="02020603050405020304" pitchFamily="18" charset="0"/>
              </a:rPr>
              <a:t>ffitsient</a:t>
            </a:r>
            <a:r>
              <a:rPr lang="en-US" sz="2800" b="1" dirty="0">
                <a:solidFill>
                  <a:srgbClr val="FF0000"/>
                </a:solidFill>
                <a:latin typeface="Times New Roman" panose="02020603050405020304" pitchFamily="18" charset="0"/>
                <a:cs typeface="Times New Roman" panose="02020603050405020304" pitchFamily="18" charset="0"/>
              </a:rPr>
              <a:t> 1:1, 1:3,1:4, </a:t>
            </a:r>
            <a:r>
              <a:rPr lang="en-US" sz="2800" b="1" dirty="0" err="1">
                <a:solidFill>
                  <a:srgbClr val="FF0000"/>
                </a:solidFill>
                <a:latin typeface="Times New Roman" panose="02020603050405020304" pitchFamily="18" charset="0"/>
                <a:cs typeface="Times New Roman" panose="02020603050405020304" pitchFamily="18" charset="0"/>
              </a:rPr>
              <a:t>va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hokazo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qilib</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belgilangan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Amaliyotda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kredit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olish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hatto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rivojlangan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mamlakatlarda</a:t>
            </a:r>
            <a:r>
              <a:rPr lang="en-US" sz="2800" b="1" dirty="0">
                <a:solidFill>
                  <a:srgbClr val="FF0000"/>
                </a:solidFill>
                <a:latin typeface="Times New Roman" panose="02020603050405020304" pitchFamily="18" charset="0"/>
                <a:cs typeface="Times New Roman" panose="02020603050405020304" pitchFamily="18" charset="0"/>
              </a:rPr>
              <a:t> ham </a:t>
            </a:r>
            <a:r>
              <a:rPr lang="en-US" sz="2800" b="1" dirty="0" err="1">
                <a:solidFill>
                  <a:srgbClr val="FF0000"/>
                </a:solidFill>
                <a:latin typeface="Times New Roman" panose="02020603050405020304" pitchFamily="18" charset="0"/>
                <a:cs typeface="Times New Roman" panose="02020603050405020304" pitchFamily="18" charset="0"/>
              </a:rPr>
              <a:t>oson</a:t>
            </a:r>
            <a:r>
              <a:rPr lang="en-US" sz="2800" b="1" dirty="0">
                <a:solidFill>
                  <a:srgbClr val="FF0000"/>
                </a:solidFill>
                <a:latin typeface="Times New Roman" panose="02020603050405020304" pitchFamily="18" charset="0"/>
                <a:cs typeface="Times New Roman" panose="02020603050405020304" pitchFamily="18" charset="0"/>
              </a:rPr>
              <a:t> </a:t>
            </a:r>
            <a:r>
              <a:rPr lang="uz-Cyrl-UZ" sz="2800" b="1" dirty="0">
                <a:solidFill>
                  <a:srgbClr val="FF0000"/>
                </a:solidFill>
                <a:latin typeface="Times New Roman" panose="02020603050405020304" pitchFamily="18" charset="0"/>
                <a:cs typeface="Times New Roman" panose="02020603050405020304" pitchFamily="18" charset="0"/>
              </a:rPr>
              <a:t>e</a:t>
            </a:r>
            <a:r>
              <a:rPr lang="en-US" sz="2800" b="1" dirty="0">
                <a:solidFill>
                  <a:srgbClr val="FF0000"/>
                </a:solidFill>
                <a:latin typeface="Times New Roman" panose="02020603050405020304" pitchFamily="18" charset="0"/>
                <a:cs typeface="Times New Roman" panose="02020603050405020304" pitchFamily="18" charset="0"/>
              </a:rPr>
              <a:t>mas. </a:t>
            </a:r>
            <a:endParaRPr lang="ru-RU" sz="2800" b="1" dirty="0">
              <a:solidFill>
                <a:srgbClr val="FF0000"/>
              </a:solidFill>
              <a:latin typeface="Times New Roman" panose="02020603050405020304" pitchFamily="18" charset="0"/>
              <a:cs typeface="Times New Roman" panose="02020603050405020304" pitchFamily="18" charset="0"/>
            </a:endParaRPr>
          </a:p>
        </p:txBody>
      </p:sp>
      <p:pic>
        <p:nvPicPr>
          <p:cNvPr id="7170" name="Picture 2" descr="2021- yil yanvar-dekabr oylarida xorijiy investitsiya va kreditl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1078174"/>
            <a:ext cx="2476720" cy="532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3547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35" y="609599"/>
            <a:ext cx="8720919" cy="6050507"/>
          </a:xfrm>
        </p:spPr>
        <p:txBody>
          <a:bodyPr>
            <a:noAutofit/>
          </a:bodyPr>
          <a:lstStyle/>
          <a:p>
            <a:r>
              <a:rPr lang="en-US" dirty="0" err="1" smtClean="0"/>
              <a:t>G’arb</a:t>
            </a:r>
            <a:r>
              <a:rPr lang="en-US" dirty="0" smtClean="0"/>
              <a:t> </a:t>
            </a:r>
            <a:r>
              <a:rPr lang="en-US" dirty="0" err="1"/>
              <a:t>mamlakatlarida</a:t>
            </a:r>
            <a:r>
              <a:rPr lang="en-US" dirty="0"/>
              <a:t> </a:t>
            </a:r>
            <a:r>
              <a:rPr lang="en-US" dirty="0" err="1"/>
              <a:t>shunday</a:t>
            </a:r>
            <a:r>
              <a:rPr lang="en-US" dirty="0"/>
              <a:t> </a:t>
            </a:r>
            <a:r>
              <a:rPr lang="en-US" dirty="0" err="1"/>
              <a:t>muhit</a:t>
            </a:r>
            <a:r>
              <a:rPr lang="en-US" dirty="0"/>
              <a:t> </a:t>
            </a:r>
            <a:r>
              <a:rPr lang="en-US" dirty="0" err="1"/>
              <a:t>mavjud</a:t>
            </a:r>
            <a:r>
              <a:rPr lang="en-US" dirty="0"/>
              <a:t>: </a:t>
            </a:r>
            <a:r>
              <a:rPr lang="en-US" dirty="0" err="1"/>
              <a:t>investitsiyani</a:t>
            </a:r>
            <a:r>
              <a:rPr lang="en-US" dirty="0"/>
              <a:t> </a:t>
            </a:r>
            <a:r>
              <a:rPr lang="en-US" dirty="0" err="1"/>
              <a:t>olish</a:t>
            </a:r>
            <a:r>
              <a:rPr lang="en-US" dirty="0"/>
              <a:t> </a:t>
            </a:r>
            <a:r>
              <a:rPr lang="en-US" dirty="0" err="1"/>
              <a:t>investitsiya</a:t>
            </a:r>
            <a:r>
              <a:rPr lang="en-US" dirty="0"/>
              <a:t> </a:t>
            </a:r>
            <a:r>
              <a:rPr lang="en-US" dirty="0" err="1"/>
              <a:t>kerak</a:t>
            </a:r>
            <a:r>
              <a:rPr lang="en-US" dirty="0"/>
              <a:t> </a:t>
            </a:r>
            <a:r>
              <a:rPr lang="en-US" dirty="0" err="1"/>
              <a:t>bo’lmagan</a:t>
            </a:r>
            <a:r>
              <a:rPr lang="en-US" dirty="0"/>
              <a:t> </a:t>
            </a:r>
            <a:r>
              <a:rPr lang="en-US" dirty="0" err="1"/>
              <a:t>kompaniyalar</a:t>
            </a:r>
            <a:r>
              <a:rPr lang="en-US" dirty="0"/>
              <a:t> </a:t>
            </a:r>
            <a:r>
              <a:rPr lang="en-US" dirty="0" err="1"/>
              <a:t>uchun</a:t>
            </a:r>
            <a:r>
              <a:rPr lang="en-US" dirty="0"/>
              <a:t> </a:t>
            </a:r>
            <a:r>
              <a:rPr lang="en-US" dirty="0" err="1"/>
              <a:t>oson</a:t>
            </a:r>
            <a:r>
              <a:rPr lang="en-US" dirty="0"/>
              <a:t>, </a:t>
            </a:r>
            <a:r>
              <a:rPr lang="en-US" dirty="0" err="1"/>
              <a:t>chunki</a:t>
            </a:r>
            <a:r>
              <a:rPr lang="en-US" dirty="0"/>
              <a:t> </a:t>
            </a:r>
            <a:r>
              <a:rPr lang="en-US" dirty="0" err="1"/>
              <a:t>ularning</a:t>
            </a:r>
            <a:r>
              <a:rPr lang="en-US" dirty="0"/>
              <a:t> </a:t>
            </a:r>
            <a:r>
              <a:rPr lang="en-US" dirty="0" err="1"/>
              <a:t>aktivlari</a:t>
            </a:r>
            <a:r>
              <a:rPr lang="en-US" dirty="0"/>
              <a:t> </a:t>
            </a:r>
            <a:r>
              <a:rPr lang="en-US" dirty="0" err="1"/>
              <a:t>va</a:t>
            </a:r>
            <a:r>
              <a:rPr lang="en-US" dirty="0"/>
              <a:t> </a:t>
            </a:r>
            <a:r>
              <a:rPr lang="en-US" dirty="0" err="1"/>
              <a:t>sof</a:t>
            </a:r>
            <a:r>
              <a:rPr lang="en-US" dirty="0"/>
              <a:t> </a:t>
            </a:r>
            <a:r>
              <a:rPr lang="en-US" dirty="0" err="1"/>
              <a:t>foydasi</a:t>
            </a:r>
            <a:r>
              <a:rPr lang="en-US" dirty="0"/>
              <a:t> </a:t>
            </a:r>
            <a:r>
              <a:rPr lang="en-US" dirty="0" err="1"/>
              <a:t>yuqori</a:t>
            </a:r>
            <a:r>
              <a:rPr lang="en-US" dirty="0"/>
              <a:t>, </a:t>
            </a:r>
            <a:r>
              <a:rPr lang="en-US" dirty="0" err="1"/>
              <a:t>banklar</a:t>
            </a:r>
            <a:r>
              <a:rPr lang="en-US" dirty="0"/>
              <a:t> </a:t>
            </a:r>
            <a:r>
              <a:rPr lang="en-US" dirty="0" err="1"/>
              <a:t>uchun</a:t>
            </a:r>
            <a:r>
              <a:rPr lang="en-US" dirty="0"/>
              <a:t> </a:t>
            </a:r>
            <a:r>
              <a:rPr lang="uz-Cyrl-UZ" dirty="0"/>
              <a:t>e</a:t>
            </a:r>
            <a:r>
              <a:rPr lang="en-US" dirty="0" err="1"/>
              <a:t>sa</a:t>
            </a:r>
            <a:r>
              <a:rPr lang="en-US" dirty="0"/>
              <a:t> </a:t>
            </a:r>
            <a:r>
              <a:rPr lang="en-US" dirty="0" err="1"/>
              <a:t>ularning</a:t>
            </a:r>
            <a:r>
              <a:rPr lang="en-US" dirty="0"/>
              <a:t> </a:t>
            </a:r>
            <a:r>
              <a:rPr lang="en-US" dirty="0" err="1"/>
              <a:t>kafolati</a:t>
            </a:r>
            <a:r>
              <a:rPr lang="en-US" dirty="0"/>
              <a:t> </a:t>
            </a:r>
            <a:r>
              <a:rPr lang="en-US" dirty="0" err="1"/>
              <a:t>etarli</a:t>
            </a:r>
            <a:r>
              <a:rPr lang="en-US" dirty="0"/>
              <a:t>, ammo </a:t>
            </a:r>
            <a:r>
              <a:rPr lang="en-US" dirty="0" err="1"/>
              <a:t>ularning</a:t>
            </a:r>
            <a:r>
              <a:rPr lang="en-US" dirty="0"/>
              <a:t> </a:t>
            </a:r>
            <a:r>
              <a:rPr lang="en-US" dirty="0" err="1"/>
              <a:t>kreditga</a:t>
            </a:r>
            <a:r>
              <a:rPr lang="en-US" dirty="0"/>
              <a:t> </a:t>
            </a:r>
            <a:r>
              <a:rPr lang="en-US" dirty="0" err="1"/>
              <a:t>zarurati</a:t>
            </a:r>
            <a:r>
              <a:rPr lang="en-US" dirty="0"/>
              <a:t> </a:t>
            </a:r>
            <a:r>
              <a:rPr lang="en-US" dirty="0" err="1"/>
              <a:t>yo’q</a:t>
            </a:r>
            <a:r>
              <a:rPr lang="en-US" dirty="0"/>
              <a:t>. </a:t>
            </a:r>
            <a:r>
              <a:rPr lang="uz-Cyrl-UZ" dirty="0"/>
              <a:t>O’</a:t>
            </a:r>
            <a:r>
              <a:rPr lang="en-US" dirty="0" err="1"/>
              <a:t>rta</a:t>
            </a:r>
            <a:r>
              <a:rPr lang="en-US" dirty="0"/>
              <a:t> </a:t>
            </a:r>
            <a:r>
              <a:rPr lang="en-US" dirty="0" err="1"/>
              <a:t>va</a:t>
            </a:r>
            <a:r>
              <a:rPr lang="en-US" dirty="0"/>
              <a:t> </a:t>
            </a:r>
            <a:r>
              <a:rPr lang="en-US" dirty="0" err="1"/>
              <a:t>kichik</a:t>
            </a:r>
            <a:r>
              <a:rPr lang="en-US" dirty="0"/>
              <a:t> </a:t>
            </a:r>
            <a:r>
              <a:rPr lang="en-US" dirty="0" err="1"/>
              <a:t>biznes</a:t>
            </a:r>
            <a:r>
              <a:rPr lang="en-US" dirty="0"/>
              <a:t> </a:t>
            </a:r>
            <a:r>
              <a:rPr lang="en-US" dirty="0" err="1"/>
              <a:t>korxonalari</a:t>
            </a:r>
            <a:r>
              <a:rPr lang="en-US" dirty="0"/>
              <a:t> </a:t>
            </a:r>
            <a:r>
              <a:rPr lang="en-US" dirty="0" err="1"/>
              <a:t>uchun</a:t>
            </a:r>
            <a:r>
              <a:rPr lang="en-US" dirty="0"/>
              <a:t> </a:t>
            </a:r>
            <a:r>
              <a:rPr lang="en-US" dirty="0" err="1"/>
              <a:t>tuzilgan</a:t>
            </a:r>
            <a:r>
              <a:rPr lang="en-US" dirty="0"/>
              <a:t> </a:t>
            </a:r>
            <a:r>
              <a:rPr lang="en-US" dirty="0" err="1"/>
              <a:t>loyihalar</a:t>
            </a:r>
            <a:r>
              <a:rPr lang="en-US" dirty="0"/>
              <a:t> </a:t>
            </a:r>
            <a:r>
              <a:rPr lang="en-US" dirty="0" err="1"/>
              <a:t>yuqori</a:t>
            </a:r>
            <a:r>
              <a:rPr lang="en-US" dirty="0"/>
              <a:t> </a:t>
            </a:r>
            <a:r>
              <a:rPr lang="en-US" dirty="0" err="1"/>
              <a:t>miqdorda</a:t>
            </a:r>
            <a:r>
              <a:rPr lang="en-US" dirty="0"/>
              <a:t> </a:t>
            </a:r>
            <a:r>
              <a:rPr lang="en-US" dirty="0" err="1"/>
              <a:t>qo’shilgan</a:t>
            </a:r>
            <a:r>
              <a:rPr lang="en-US" dirty="0"/>
              <a:t> </a:t>
            </a:r>
            <a:r>
              <a:rPr lang="en-US" dirty="0" err="1"/>
              <a:t>qiymat</a:t>
            </a:r>
            <a:r>
              <a:rPr lang="en-US" dirty="0"/>
              <a:t> </a:t>
            </a:r>
            <a:r>
              <a:rPr lang="en-US" dirty="0" err="1"/>
              <a:t>yara</a:t>
            </a:r>
            <a:r>
              <a:rPr lang="uz-Cyrl-UZ" dirty="0"/>
              <a:t>ts</a:t>
            </a:r>
            <a:r>
              <a:rPr lang="en-US" dirty="0"/>
              <a:t>a, </a:t>
            </a:r>
            <a:r>
              <a:rPr lang="en-US" dirty="0" err="1"/>
              <a:t>ularning</a:t>
            </a:r>
            <a:r>
              <a:rPr lang="en-US" dirty="0"/>
              <a:t> </a:t>
            </a:r>
            <a:r>
              <a:rPr lang="en-US" dirty="0" err="1"/>
              <a:t>investitsiya</a:t>
            </a:r>
            <a:r>
              <a:rPr lang="en-US" dirty="0"/>
              <a:t> </a:t>
            </a:r>
            <a:r>
              <a:rPr lang="en-US" dirty="0" err="1"/>
              <a:t>olish</a:t>
            </a:r>
            <a:r>
              <a:rPr lang="en-US" dirty="0"/>
              <a:t> </a:t>
            </a:r>
            <a:r>
              <a:rPr lang="en-US" dirty="0" err="1"/>
              <a:t>ikoniyatlari</a:t>
            </a:r>
            <a:r>
              <a:rPr lang="en-US" dirty="0"/>
              <a:t> </a:t>
            </a:r>
            <a:r>
              <a:rPr lang="en-US" dirty="0" err="1"/>
              <a:t>ko’payadi</a:t>
            </a:r>
            <a:r>
              <a:rPr lang="en-US" dirty="0"/>
              <a:t>.</a:t>
            </a:r>
            <a:r>
              <a:rPr lang="ru-RU" dirty="0"/>
              <a:t/>
            </a:r>
            <a:br>
              <a:rPr lang="ru-RU" dirty="0"/>
            </a:br>
            <a:endParaRPr lang="ru-RU" dirty="0"/>
          </a:p>
        </p:txBody>
      </p:sp>
      <p:pic>
        <p:nvPicPr>
          <p:cNvPr id="8194" name="Picture 2" descr="O'zbekiston Respublikasida xorijiy investitsiya va kreditlar tarkib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84942" y="873457"/>
            <a:ext cx="2715905" cy="3794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73782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i="1" dirty="0"/>
              <a:t>E’T</a:t>
            </a:r>
            <a:r>
              <a:rPr lang="en-US" b="1" i="1" dirty="0"/>
              <a:t>I</a:t>
            </a:r>
            <a:r>
              <a:rPr lang="uz-Cyrl-UZ" b="1" i="1" dirty="0"/>
              <a:t>BORLARINGIZ  UChUN  RAHMAT!</a:t>
            </a:r>
            <a:r>
              <a:rPr lang="ru-RU" dirty="0"/>
              <a:t/>
            </a:r>
            <a:br>
              <a:rPr lang="ru-RU" dirty="0"/>
            </a:br>
            <a:r>
              <a:rPr lang="uz-Cyrl-UZ" b="1" dirty="0"/>
              <a:t> </a:t>
            </a:r>
            <a:endParaRPr lang="ru-RU" dirty="0"/>
          </a:p>
        </p:txBody>
      </p:sp>
      <p:pic>
        <p:nvPicPr>
          <p:cNvPr id="7" name="Picture 5" descr="i?id=203668848-40-72&amp;n=21">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023519" y="1624084"/>
            <a:ext cx="5393436" cy="3191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8287705"/>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373</TotalTime>
  <Words>826</Words>
  <Application>Microsoft Office PowerPoint</Application>
  <PresentationFormat>Широкоэкранный</PresentationFormat>
  <Paragraphs>72</Paragraphs>
  <Slides>12</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12</vt:i4>
      </vt:variant>
    </vt:vector>
  </HeadingPairs>
  <TitlesOfParts>
    <vt:vector size="19" baseType="lpstr">
      <vt:lpstr>Arial</vt:lpstr>
      <vt:lpstr>Calibri</vt:lpstr>
      <vt:lpstr>LiberationSerif-Bold</vt:lpstr>
      <vt:lpstr>Times New Roman</vt:lpstr>
      <vt:lpstr>Trebuchet MS</vt:lpstr>
      <vt:lpstr>Wingdings 3</vt:lpstr>
      <vt:lpstr>Аспект</vt:lpstr>
      <vt:lpstr>Презентация PowerPoint</vt:lpstr>
      <vt:lpstr>REJA </vt:lpstr>
      <vt:lpstr>            Asosiy adabiyotlar</vt:lpstr>
      <vt:lpstr>1.Dars maqsadi,         2.Bajariladigan vazifa,                  3.Kutilayotgan natija </vt:lpstr>
      <vt:lpstr>Moliyaviy tahlilning mohiyati va turlari</vt:lpstr>
      <vt:lpstr>Moliyalashtirishga ehtiyoj tahlili</vt:lpstr>
      <vt:lpstr>Loyihaning moliyaviy samaradorligini foyda balansi Yordamida aniqlashning oddiy usuli</vt:lpstr>
      <vt:lpstr>Презентация PowerPoint</vt:lpstr>
      <vt:lpstr>Презентация PowerPoint</vt:lpstr>
      <vt:lpstr>Loyihaning moliyaviy samaradorligini foyda balansi Yordamida aniqlashning oddiy usuli</vt:lpstr>
      <vt:lpstr>G’arb mamlakatlarida shunday muhit mavjud: investitsiyani olish investitsiya kerak bo’lmagan kompaniyalar uchun oson, chunki ularning aktivlari va sof foydasi yuqori, banklar uchun esa ularning kafolati etarli, ammo ularning kreditga zarurati yo’q. O’rta va kichik biznes korxonalari uchun tuzilgan loyihalar yuqori miqdorda qo’shilgan qiymat yaratsa, ularning investitsiya olish ikoniyatlari ko’payadi. </vt:lpstr>
      <vt:lpstr>E’TIBORLARINGIZ  UChUN  RAHMAT!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35</cp:revision>
  <dcterms:created xsi:type="dcterms:W3CDTF">2023-09-05T17:41:28Z</dcterms:created>
  <dcterms:modified xsi:type="dcterms:W3CDTF">2023-12-13T12:15:10Z</dcterms:modified>
</cp:coreProperties>
</file>